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</p:sldMasterIdLst>
  <p:sldIdLst>
    <p:sldId id="256" r:id="rId2"/>
    <p:sldId id="257" r:id="rId3"/>
    <p:sldId id="258" r:id="rId4"/>
    <p:sldId id="259" r:id="rId5"/>
    <p:sldId id="282" r:id="rId6"/>
    <p:sldId id="270" r:id="rId7"/>
    <p:sldId id="271" r:id="rId8"/>
    <p:sldId id="272" r:id="rId9"/>
    <p:sldId id="273" r:id="rId10"/>
    <p:sldId id="275" r:id="rId11"/>
    <p:sldId id="276" r:id="rId12"/>
    <p:sldId id="274" r:id="rId13"/>
    <p:sldId id="260" r:id="rId14"/>
    <p:sldId id="269" r:id="rId15"/>
    <p:sldId id="277" r:id="rId16"/>
    <p:sldId id="278" r:id="rId17"/>
    <p:sldId id="279" r:id="rId18"/>
    <p:sldId id="281" r:id="rId19"/>
    <p:sldId id="280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68" autoAdjust="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F265E50-80CB-416F-82C6-2610B0FE8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502E4C-1436-400B-B381-8FE7D2CFFB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1F6AA-4318-4CCF-9719-0DB6A39B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3D8EA3-0EFF-473F-9199-281726211F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C205AF-4F15-413F-9082-B19B7BF40A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5052C0-D4DC-4265-B9F8-A91E215104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D02B78-7560-4FD3-8E0D-F324CF9329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BC1876-5761-4F9B-B144-C6769E5CBB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A5098-AA3E-4F5E-B39C-A67E52DC3E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75DE21-138C-4DDA-B7D3-03A765E010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798196-F296-413F-8362-A0A78451C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8C6091E-2F13-46B7-BBB2-4E8D1ED974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EB2241D-5C99-4F28-9F1E-10EF29C25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mi_kr_ya" TargetMode="External"/><Relationship Id="rId2" Type="http://schemas.openxmlformats.org/officeDocument/2006/relationships/hyperlink" Target="https://vk.com/club5731227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://www.yaruga.belnet.r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9600"/>
            <a:ext cx="49530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Семья </a:t>
            </a: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и город </a:t>
            </a:r>
            <a:r>
              <a:rPr lang="ru-RU" sz="54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–</a:t>
            </a:r>
            <a:br>
              <a:rPr lang="ru-RU" sz="54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растем </a:t>
            </a: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вместе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9" y="2209800"/>
            <a:ext cx="4416421" cy="15240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Краснояружский район </a:t>
            </a:r>
          </a:p>
          <a:p>
            <a:pPr algn="ctr"/>
            <a:r>
              <a:rPr lang="ru-RU" sz="28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Белгородской области</a:t>
            </a:r>
          </a:p>
          <a:p>
            <a:pPr algn="ctr"/>
            <a:endParaRPr lang="ru-RU" sz="28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6626" name="Picture 2" descr="http://www.yaruga.belnet.ru/index.files/banerkrest.jpg"/>
          <p:cNvPicPr>
            <a:picLocks noChangeAspect="1" noChangeArrowheads="1"/>
          </p:cNvPicPr>
          <p:nvPr/>
        </p:nvPicPr>
        <p:blipFill>
          <a:blip r:embed="rId2" cstate="print"/>
          <a:srcRect r="58251" b="1754"/>
          <a:stretch>
            <a:fillRect/>
          </a:stretch>
        </p:blipFill>
        <p:spPr bwMode="auto">
          <a:xfrm>
            <a:off x="5486401" y="135228"/>
            <a:ext cx="3072908" cy="3276600"/>
          </a:xfrm>
          <a:prstGeom prst="rect">
            <a:avLst/>
          </a:prstGeom>
          <a:noFill/>
        </p:spPr>
      </p:pic>
      <p:pic>
        <p:nvPicPr>
          <p:cNvPr id="1026" name="Picture 2" descr="\\192.168.62.63\e\e на 192.168.0.1\Мои документы\Город семей, город детей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11828"/>
            <a:ext cx="4731257" cy="31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\\192.168.62.63\e\e на 192.168.0.1\Мои документы\Город семей, город детей\krasnaya-yaruga-6543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54" y="3581400"/>
            <a:ext cx="3835645" cy="31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680" y="228600"/>
            <a:ext cx="821912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chemeClr val="bg2">
                    <a:lumMod val="10000"/>
                  </a:schemeClr>
                </a:solidFill>
              </a:rPr>
              <a:t>Открытие </a:t>
            </a:r>
            <a:r>
              <a:rPr lang="ru-RU" sz="3100" dirty="0" smtClean="0">
                <a:solidFill>
                  <a:schemeClr val="bg2">
                    <a:lumMod val="10000"/>
                  </a:schemeClr>
                </a:solidFill>
              </a:rPr>
              <a:t>МКУ</a:t>
            </a:r>
            <a:br>
              <a:rPr lang="ru-RU" sz="31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1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3100" dirty="0">
                <a:solidFill>
                  <a:schemeClr val="bg2">
                    <a:lumMod val="10000"/>
                  </a:schemeClr>
                </a:solidFill>
              </a:rPr>
              <a:t>«Центр молодежных инициатив</a:t>
            </a:r>
            <a:r>
              <a:rPr lang="ru-RU" sz="4000" dirty="0"/>
              <a:t>»</a:t>
            </a:r>
          </a:p>
        </p:txBody>
      </p:sp>
      <p:pic>
        <p:nvPicPr>
          <p:cNvPr id="27653" name="Picture 5" descr="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086119"/>
            <a:ext cx="3896061" cy="259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 descr="DSC_03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712" y="1074313"/>
            <a:ext cx="3771195" cy="249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5" name="Picture 7" descr="DSC_03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683493"/>
            <a:ext cx="4046943" cy="295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\\192.168.62.63\e\e на 192.168.0.1\Мои документы\ФОТО  2017г\День молодежи 25.06.2017г\день молодежи\Изображение 1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83493"/>
            <a:ext cx="4256717" cy="28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05800" cy="7523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Установка уличных тренажеров на спортивных </a:t>
            </a:r>
            <a:r>
              <a:rPr lang="ru-RU" sz="2800" dirty="0" smtClean="0"/>
              <a:t>площадках района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 descr="https://pp.userapi.com/c841233/v841233915/21d43/HavrFztrCA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04458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s://pp.userapi.com/c639318/v639318915/4e352/islqqI2-Y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076258"/>
            <a:ext cx="3135454" cy="278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\\192.168.62.63\e\e на 192.168.0.1\Мои документы\ФОТО  2017г\День_ дворового спорта 18.08.17г\DSC_0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54" y="1185756"/>
            <a:ext cx="4241299" cy="280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62.63\e\e на 192.168.0.1\Мои документы\Досуговые площадки\2017 Досуговые площадки\отчет за июнь\фото\IMG_48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033192"/>
            <a:ext cx="4800600" cy="269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21745" y="152400"/>
            <a:ext cx="764331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Благоустройство мест купания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у водоема «Павловка» в п. Красная Яруга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6629" name="Рисунок 3" descr="G:\Уборка берегов водоема\IMG_0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15" y="914400"/>
            <a:ext cx="4216010" cy="315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0541ee5f8dda32a67b160bfdd72b3f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5814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Уборка берегов водоема\Копия 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1021" y="1148903"/>
            <a:ext cx="391195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Уборка берегов водоема\IMG_03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003989"/>
            <a:ext cx="3352800" cy="274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05800" cy="12192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Встречи с главой администрации Краснояружского 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района </a:t>
            </a:r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В.Н.Бурба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270" name="Picture 6" descr="MdkMlUPzql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884" y="1676400"/>
            <a:ext cx="4253716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aWqBS0d41V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8866" y="1651715"/>
            <a:ext cx="4256194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o_Ud1jjdyZ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495800"/>
            <a:ext cx="3450141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0010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Заседания Молодежного Совета</a:t>
            </a:r>
          </a:p>
        </p:txBody>
      </p:sp>
      <p:pic>
        <p:nvPicPr>
          <p:cNvPr id="20486" name="Picture 6" descr="AmhCsqbrjz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413" y="1143000"/>
            <a:ext cx="4267200" cy="282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https://pp.userapi.com/c630126/v630126990/2d3c2/U2MbU5OyxP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317" y="3663369"/>
            <a:ext cx="4477029" cy="2966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F:\РАБОТА\ФОТО ..... РАБОТА (фото)\2016 год\Заседание Мол. Совета 19.03.2016г\11111111111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211838"/>
            <a:ext cx="4226678" cy="3283961"/>
          </a:xfrm>
          <a:noFill/>
        </p:spPr>
      </p:pic>
      <p:pic>
        <p:nvPicPr>
          <p:cNvPr id="6" name="Picture 2" descr="G:\ФОТО\ФОТО 2016г\НОЯБРЬ 2016г\Вручение премии гражданская инициатива 03.11.2016\DSC_01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982" y="3984544"/>
            <a:ext cx="4014062" cy="2658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872344" cy="685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Благотворительный забег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7650" name="Picture 2" descr="https://pp.userapi.com/c639117/v639117990/1e9cb/Dn8t6eeG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6536" y="961235"/>
            <a:ext cx="3866683" cy="269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https://pp.userapi.com/c639117/v639117990/1e9ad/5pFgdZbMU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962400"/>
            <a:ext cx="3937040" cy="271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\\192.168.62.63\e\e на 192.168.0.1\Мои документы\ФОТО  2017г\Благотворительный забег 1.05.2017г\забег 1 мая\IMG_7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84" y="1033422"/>
            <a:ext cx="4725116" cy="308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192.168.62.63\e\e на 192.168.0.1\Мои документы\ФОТО  2017г\Благотворительный забег 1.05.2017г\DSC_0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49" y="3763780"/>
            <a:ext cx="3937001" cy="26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024744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Семейный велопробег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8676" name="Picture 4" descr="https://pp.userapi.com/c841532/v841532661/1f6bd/vCSW7fbiV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38806"/>
            <a:ext cx="448573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https://pp.userapi.com/c841532/v841532661/1f6fc/FFjB4IqjhJ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469335"/>
            <a:ext cx="4942936" cy="327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\\192.168.62.63\e\e на 192.168.0.1\Мои документы\ФОТО  2017г\Велопробег 17.09.2017г\DSC_0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00" y="891206"/>
            <a:ext cx="402660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62.63\e\e на 192.168.0.1\Мои документы\ФОТО  2017г\Велопробег 17.09.2017г\DSC_02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655" y="4200977"/>
            <a:ext cx="3059597" cy="202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696200" cy="381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Семейный туристический слет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9698" name="Picture 2" descr="https://pp.userapi.com/c836628/v836628177/66958/51FbeNN46e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3790" y="845213"/>
            <a:ext cx="4267200" cy="284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https://pp.userapi.com/c836628/v836628177/6693a/4sGEoyPLB1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786187"/>
            <a:ext cx="4188410" cy="279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\\192.168.62.63\e\e на 192.168.0.1\Мои документы\ФОТО  2017г\семейный турслет 26.08.2017\DSC_04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4" y="3688901"/>
            <a:ext cx="4389046" cy="292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62.63\e\e на 192.168.0.1\Мои документы\ФОТО  2017г\семейный турслет 26.08.2017\DSC_06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05009"/>
            <a:ext cx="3786142" cy="25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719944" cy="6858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Звездная эстафета Победы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0726" name="Picture 6" descr="https://pp.userapi.com/c837134/v837134990/3720e/TdAYyZb6Fc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0117" y="3785417"/>
            <a:ext cx="4370716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s://pp.userapi.com/c837134/v837134990/37290/8yYtpRNU18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38200"/>
            <a:ext cx="4600755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\\192.168.62.63\e\e на 192.168.0.1\Мои документы\ФОТО  2017г\Звездная эстафета Победы 04.05.2017г\DSC_05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55" y="982985"/>
            <a:ext cx="4164641" cy="27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62.63\e\e на 192.168.0.1\Мои документы\ФОТО  2017г\Звездная эстафета Победы 04.05.2017г\с. Вязовое\DSC_0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5881"/>
            <a:ext cx="4325746" cy="28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371600"/>
            <a:ext cx="6777317" cy="3508977"/>
          </a:xfrm>
        </p:spPr>
        <p:txBody>
          <a:bodyPr/>
          <a:lstStyle/>
          <a:p>
            <a:r>
              <a:rPr lang="ru-RU" dirty="0" smtClean="0"/>
              <a:t>Сообщества в соц. сети </a:t>
            </a:r>
            <a:r>
              <a:rPr lang="ru-RU" dirty="0" err="1" smtClean="0"/>
              <a:t>Вконтакте</a:t>
            </a:r>
            <a:r>
              <a:rPr lang="ru-RU" dirty="0" smtClean="0"/>
              <a:t> (</a:t>
            </a:r>
            <a:r>
              <a:rPr lang="en-US" dirty="0" smtClean="0">
                <a:hlinkClick r:id="rId2"/>
              </a:rPr>
              <a:t>https://vk.com/club57312274</a:t>
            </a:r>
            <a:r>
              <a:rPr lang="ru-RU" dirty="0" smtClean="0"/>
              <a:t>, </a:t>
            </a:r>
            <a:r>
              <a:rPr lang="en-US" dirty="0" smtClean="0">
                <a:hlinkClick r:id="rId3"/>
              </a:rPr>
              <a:t>https://vk.com/cmi_kr_ya</a:t>
            </a:r>
            <a:r>
              <a:rPr lang="ru-RU" dirty="0" smtClean="0"/>
              <a:t>)</a:t>
            </a:r>
          </a:p>
          <a:p>
            <a:r>
              <a:rPr lang="ru-RU" dirty="0" smtClean="0"/>
              <a:t>Официальный сайт администрации Краснояружского района (</a:t>
            </a:r>
            <a:r>
              <a:rPr lang="en-US" dirty="0" smtClean="0">
                <a:hlinkClick r:id="rId4"/>
              </a:rPr>
              <a:t>http://www.yaruga.belnet.ru</a:t>
            </a:r>
            <a:r>
              <a:rPr lang="ru-RU" dirty="0" smtClean="0"/>
              <a:t>)</a:t>
            </a:r>
          </a:p>
          <a:p>
            <a:r>
              <a:rPr lang="ru-RU" dirty="0" smtClean="0"/>
              <a:t>Газета «Наша жизнь»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848600" cy="7228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 информационный ресурс:</a:t>
            </a:r>
            <a:endParaRPr lang="ru-RU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5" cstate="print"/>
          <a:srcRect l="17553" t="10638" r="28192" b="8511"/>
          <a:stretch>
            <a:fillRect/>
          </a:stretch>
        </p:blipFill>
        <p:spPr bwMode="auto">
          <a:xfrm>
            <a:off x="5638800" y="3200400"/>
            <a:ext cx="293169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 cstate="print"/>
          <a:srcRect l="3125" t="9723" r="8333" b="5556"/>
          <a:stretch>
            <a:fillRect/>
          </a:stretch>
        </p:blipFill>
        <p:spPr bwMode="auto">
          <a:xfrm>
            <a:off x="914400" y="4343400"/>
            <a:ext cx="3200400" cy="229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4478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Молодежный Совет при главе администрации Краснояружского района</a:t>
            </a: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752600" y="2133600"/>
            <a:ext cx="5943600" cy="106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Создан в 2012 году согласно постановлению </a:t>
            </a:r>
          </a:p>
          <a:p>
            <a:pPr algn="ctr"/>
            <a:r>
              <a:rPr lang="ru-RU"/>
              <a:t>главы администрации Краснояружского района</a:t>
            </a: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1752600" y="3581400"/>
            <a:ext cx="5943600" cy="129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В свой состав включает: </a:t>
            </a:r>
          </a:p>
          <a:p>
            <a:pPr algn="ctr"/>
            <a:r>
              <a:rPr lang="ru-RU"/>
              <a:t>представителей земских собраний городского </a:t>
            </a:r>
          </a:p>
          <a:p>
            <a:pPr algn="ctr"/>
            <a:r>
              <a:rPr lang="ru-RU"/>
              <a:t>и сельских поселений, работников предприятий </a:t>
            </a:r>
          </a:p>
          <a:p>
            <a:pPr algn="ctr"/>
            <a:r>
              <a:rPr lang="ru-RU"/>
              <a:t>и организаций района, Совет молодых депутатов и  </a:t>
            </a:r>
          </a:p>
          <a:p>
            <a:pPr algn="ctr"/>
            <a:r>
              <a:rPr lang="ru-RU"/>
              <a:t>клуб молодых семей</a:t>
            </a:r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1752600" y="5257800"/>
            <a:ext cx="5943600" cy="106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Является общественным объединением, созданным </a:t>
            </a:r>
          </a:p>
          <a:p>
            <a:pPr algn="ctr"/>
            <a:r>
              <a:rPr lang="ru-RU"/>
              <a:t>для внесения предложений в развитие </a:t>
            </a:r>
          </a:p>
          <a:p>
            <a:pPr algn="ctr"/>
            <a:r>
              <a:rPr lang="ru-RU"/>
              <a:t>муниципального образования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65975"/>
            <a:ext cx="8077200" cy="6858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Структура Молодежного Совета</a:t>
            </a:r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3352800" y="1066800"/>
            <a:ext cx="24384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600" dirty="0"/>
          </a:p>
          <a:p>
            <a:pPr algn="ctr"/>
            <a:r>
              <a:rPr lang="ru-RU" sz="1400" dirty="0"/>
              <a:t>Председатель </a:t>
            </a:r>
          </a:p>
          <a:p>
            <a:pPr algn="ctr"/>
            <a:r>
              <a:rPr lang="ru-RU" sz="1400" dirty="0"/>
              <a:t>Молодежного Совета</a:t>
            </a:r>
          </a:p>
          <a:p>
            <a:pPr algn="ctr"/>
            <a:endParaRPr lang="ru-RU" dirty="0"/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6438900" y="1066800"/>
            <a:ext cx="2171700" cy="609600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600" dirty="0"/>
          </a:p>
          <a:p>
            <a:pPr algn="ctr"/>
            <a:r>
              <a:rPr lang="ru-RU" sz="1400" dirty="0"/>
              <a:t>Секретарь </a:t>
            </a:r>
          </a:p>
          <a:p>
            <a:pPr algn="ctr"/>
            <a:r>
              <a:rPr lang="ru-RU" sz="1400" dirty="0"/>
              <a:t>Молодежного Совета</a:t>
            </a:r>
          </a:p>
          <a:p>
            <a:pPr algn="ctr"/>
            <a:endParaRPr lang="ru-RU" dirty="0"/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533400" y="1752600"/>
            <a:ext cx="2438400" cy="11430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/>
              <a:t>Заместитель председателя </a:t>
            </a:r>
          </a:p>
          <a:p>
            <a:pPr algn="ctr"/>
            <a:r>
              <a:rPr lang="ru-RU" sz="1400" dirty="0"/>
              <a:t>Молодежного Совета – </a:t>
            </a:r>
          </a:p>
          <a:p>
            <a:pPr algn="ctr"/>
            <a:r>
              <a:rPr lang="ru-RU" sz="1400" dirty="0"/>
              <a:t>руководитель комитета </a:t>
            </a:r>
          </a:p>
          <a:p>
            <a:pPr algn="ctr"/>
            <a:r>
              <a:rPr lang="ru-RU" sz="1400" dirty="0"/>
              <a:t>по общественным связям</a:t>
            </a:r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3505200" y="1828800"/>
            <a:ext cx="2133600" cy="11430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/>
              <a:t>Руководитель комитета </a:t>
            </a:r>
          </a:p>
          <a:p>
            <a:pPr algn="ctr"/>
            <a:r>
              <a:rPr lang="ru-RU" sz="1400" dirty="0"/>
              <a:t>по экономической и </a:t>
            </a:r>
          </a:p>
          <a:p>
            <a:pPr algn="ctr"/>
            <a:r>
              <a:rPr lang="ru-RU" sz="1400" dirty="0"/>
              <a:t>сельскохозяйственной </a:t>
            </a:r>
          </a:p>
          <a:p>
            <a:pPr algn="ctr"/>
            <a:r>
              <a:rPr lang="ru-RU" sz="1400" dirty="0"/>
              <a:t>деятельности</a:t>
            </a:r>
          </a:p>
        </p:txBody>
      </p:sp>
      <p:sp>
        <p:nvSpPr>
          <p:cNvPr id="9237" name="AutoShape 21"/>
          <p:cNvSpPr>
            <a:spLocks noChangeArrowheads="1"/>
          </p:cNvSpPr>
          <p:nvPr/>
        </p:nvSpPr>
        <p:spPr bwMode="auto">
          <a:xfrm>
            <a:off x="457200" y="3962400"/>
            <a:ext cx="1447800" cy="990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/>
              <a:t>Комитет  по </a:t>
            </a:r>
          </a:p>
          <a:p>
            <a:pPr algn="ctr"/>
            <a:r>
              <a:rPr lang="ru-RU" sz="1400" dirty="0"/>
              <a:t>общественным </a:t>
            </a:r>
          </a:p>
          <a:p>
            <a:pPr algn="ctr"/>
            <a:r>
              <a:rPr lang="ru-RU" sz="1400" dirty="0"/>
              <a:t>связям</a:t>
            </a: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505200" y="3962400"/>
            <a:ext cx="2133600" cy="990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/>
              <a:t>Комитет  </a:t>
            </a:r>
          </a:p>
          <a:p>
            <a:pPr algn="ctr"/>
            <a:r>
              <a:rPr lang="ru-RU" sz="1400" dirty="0"/>
              <a:t>по экономической и </a:t>
            </a:r>
          </a:p>
          <a:p>
            <a:pPr algn="ctr"/>
            <a:r>
              <a:rPr lang="ru-RU" sz="1400" dirty="0"/>
              <a:t>сельскохозяйственной </a:t>
            </a:r>
          </a:p>
          <a:p>
            <a:pPr algn="ctr"/>
            <a:r>
              <a:rPr lang="ru-RU" sz="1400" dirty="0"/>
              <a:t>деятельности</a:t>
            </a:r>
          </a:p>
        </p:txBody>
      </p:sp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1295400" y="5562600"/>
            <a:ext cx="67818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Общее собрание Молодежного Совета</a:t>
            </a:r>
            <a:endParaRPr lang="ru-RU"/>
          </a:p>
        </p:txBody>
      </p:sp>
      <p:sp>
        <p:nvSpPr>
          <p:cNvPr id="9241" name="AutoShape 25"/>
          <p:cNvSpPr>
            <a:spLocks noChangeArrowheads="1"/>
          </p:cNvSpPr>
          <p:nvPr/>
        </p:nvSpPr>
        <p:spPr bwMode="auto">
          <a:xfrm>
            <a:off x="6629400" y="1752600"/>
            <a:ext cx="1981200" cy="11430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/>
              <a:t>Руководитель комитета </a:t>
            </a:r>
          </a:p>
          <a:p>
            <a:pPr algn="ctr"/>
            <a:r>
              <a:rPr lang="ru-RU" sz="1400" dirty="0"/>
              <a:t>по социальной </a:t>
            </a:r>
          </a:p>
          <a:p>
            <a:pPr algn="ctr"/>
            <a:r>
              <a:rPr lang="ru-RU" sz="1400" dirty="0"/>
              <a:t>деятельности</a:t>
            </a:r>
          </a:p>
        </p:txBody>
      </p:sp>
      <p:sp>
        <p:nvSpPr>
          <p:cNvPr id="9242" name="AutoShape 26"/>
          <p:cNvSpPr>
            <a:spLocks noChangeArrowheads="1"/>
          </p:cNvSpPr>
          <p:nvPr/>
        </p:nvSpPr>
        <p:spPr bwMode="auto">
          <a:xfrm>
            <a:off x="7315200" y="3962400"/>
            <a:ext cx="1371600" cy="990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600" dirty="0"/>
          </a:p>
          <a:p>
            <a:pPr algn="ctr"/>
            <a:r>
              <a:rPr lang="ru-RU" sz="1400" dirty="0"/>
              <a:t>Комитет  по </a:t>
            </a:r>
          </a:p>
          <a:p>
            <a:pPr algn="ctr"/>
            <a:r>
              <a:rPr lang="ru-RU" sz="1400" dirty="0"/>
              <a:t>социальной </a:t>
            </a:r>
          </a:p>
          <a:p>
            <a:pPr algn="ctr"/>
            <a:r>
              <a:rPr lang="ru-RU" sz="1400" dirty="0"/>
              <a:t>деятельности</a:t>
            </a:r>
          </a:p>
          <a:p>
            <a:pPr algn="ctr"/>
            <a:endParaRPr lang="ru-RU" dirty="0"/>
          </a:p>
        </p:txBody>
      </p:sp>
      <p:cxnSp>
        <p:nvCxnSpPr>
          <p:cNvPr id="9244" name="AutoShape 28"/>
          <p:cNvCxnSpPr>
            <a:cxnSpLocks noChangeShapeType="1"/>
            <a:stCxn id="9233" idx="1"/>
            <a:endCxn id="9235" idx="0"/>
          </p:cNvCxnSpPr>
          <p:nvPr/>
        </p:nvCxnSpPr>
        <p:spPr bwMode="auto">
          <a:xfrm flipH="1">
            <a:off x="1752600" y="1371600"/>
            <a:ext cx="1600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45" name="AutoShape 29"/>
          <p:cNvCxnSpPr>
            <a:cxnSpLocks noChangeShapeType="1"/>
            <a:stCxn id="9233" idx="3"/>
            <a:endCxn id="9234" idx="1"/>
          </p:cNvCxnSpPr>
          <p:nvPr/>
        </p:nvCxnSpPr>
        <p:spPr bwMode="auto">
          <a:xfrm>
            <a:off x="5791200" y="1371600"/>
            <a:ext cx="6477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46" name="AutoShape 30"/>
          <p:cNvCxnSpPr>
            <a:cxnSpLocks noChangeShapeType="1"/>
            <a:stCxn id="9233" idx="2"/>
            <a:endCxn id="9236" idx="0"/>
          </p:cNvCxnSpPr>
          <p:nvPr/>
        </p:nvCxnSpPr>
        <p:spPr bwMode="auto">
          <a:xfrm>
            <a:off x="4572000" y="1676400"/>
            <a:ext cx="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47" name="AutoShape 31"/>
          <p:cNvCxnSpPr>
            <a:cxnSpLocks noChangeShapeType="1"/>
            <a:endCxn id="9241" idx="1"/>
          </p:cNvCxnSpPr>
          <p:nvPr/>
        </p:nvCxnSpPr>
        <p:spPr bwMode="auto">
          <a:xfrm>
            <a:off x="5791200" y="1600200"/>
            <a:ext cx="838200" cy="723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48" name="AutoShape 32"/>
          <p:cNvCxnSpPr>
            <a:cxnSpLocks noChangeShapeType="1"/>
            <a:stCxn id="9235" idx="2"/>
            <a:endCxn id="9237" idx="0"/>
          </p:cNvCxnSpPr>
          <p:nvPr/>
        </p:nvCxnSpPr>
        <p:spPr bwMode="auto">
          <a:xfrm flipH="1">
            <a:off x="1181100" y="2895600"/>
            <a:ext cx="5715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50" name="AutoShape 34"/>
          <p:cNvCxnSpPr>
            <a:cxnSpLocks noChangeShapeType="1"/>
            <a:stCxn id="9236" idx="2"/>
            <a:endCxn id="9238" idx="0"/>
          </p:cNvCxnSpPr>
          <p:nvPr/>
        </p:nvCxnSpPr>
        <p:spPr bwMode="auto">
          <a:xfrm>
            <a:off x="4572000" y="2971800"/>
            <a:ext cx="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51" name="AutoShape 35"/>
          <p:cNvCxnSpPr>
            <a:cxnSpLocks noChangeShapeType="1"/>
            <a:stCxn id="9241" idx="2"/>
            <a:endCxn id="9242" idx="0"/>
          </p:cNvCxnSpPr>
          <p:nvPr/>
        </p:nvCxnSpPr>
        <p:spPr bwMode="auto">
          <a:xfrm>
            <a:off x="7620000" y="2895600"/>
            <a:ext cx="3810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52" name="AutoShape 36"/>
          <p:cNvCxnSpPr>
            <a:cxnSpLocks noChangeShapeType="1"/>
            <a:stCxn id="9237" idx="2"/>
            <a:endCxn id="9240" idx="0"/>
          </p:cNvCxnSpPr>
          <p:nvPr/>
        </p:nvCxnSpPr>
        <p:spPr bwMode="auto">
          <a:xfrm>
            <a:off x="1181100" y="4953000"/>
            <a:ext cx="35052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53" name="AutoShape 37"/>
          <p:cNvCxnSpPr>
            <a:cxnSpLocks noChangeShapeType="1"/>
            <a:stCxn id="9238" idx="2"/>
            <a:endCxn id="9240" idx="0"/>
          </p:cNvCxnSpPr>
          <p:nvPr/>
        </p:nvCxnSpPr>
        <p:spPr bwMode="auto">
          <a:xfrm>
            <a:off x="4572000" y="4953000"/>
            <a:ext cx="1143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54" name="AutoShape 38"/>
          <p:cNvCxnSpPr>
            <a:cxnSpLocks noChangeShapeType="1"/>
            <a:stCxn id="9242" idx="2"/>
            <a:endCxn id="9240" idx="0"/>
          </p:cNvCxnSpPr>
          <p:nvPr/>
        </p:nvCxnSpPr>
        <p:spPr bwMode="auto">
          <a:xfrm flipH="1">
            <a:off x="4686300" y="4953000"/>
            <a:ext cx="33147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58" name="AutoShape 42"/>
          <p:cNvCxnSpPr>
            <a:cxnSpLocks noChangeShapeType="1"/>
            <a:stCxn id="9237" idx="0"/>
            <a:endCxn id="9235" idx="2"/>
          </p:cNvCxnSpPr>
          <p:nvPr/>
        </p:nvCxnSpPr>
        <p:spPr bwMode="auto">
          <a:xfrm flipV="1">
            <a:off x="1181100" y="2895600"/>
            <a:ext cx="5715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259" name="AutoShape 43"/>
          <p:cNvCxnSpPr>
            <a:cxnSpLocks noChangeShapeType="1"/>
            <a:stCxn id="9238" idx="0"/>
            <a:endCxn id="9236" idx="2"/>
          </p:cNvCxnSpPr>
          <p:nvPr/>
        </p:nvCxnSpPr>
        <p:spPr bwMode="auto">
          <a:xfrm flipV="1">
            <a:off x="4572000" y="2971800"/>
            <a:ext cx="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260" name="AutoShape 44"/>
          <p:cNvCxnSpPr>
            <a:cxnSpLocks noChangeShapeType="1"/>
            <a:stCxn id="9242" idx="0"/>
            <a:endCxn id="9241" idx="2"/>
          </p:cNvCxnSpPr>
          <p:nvPr/>
        </p:nvCxnSpPr>
        <p:spPr bwMode="auto">
          <a:xfrm flipH="1" flipV="1">
            <a:off x="7620000" y="2895600"/>
            <a:ext cx="3810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261" name="AutoShape 45"/>
          <p:cNvCxnSpPr>
            <a:cxnSpLocks noChangeShapeType="1"/>
            <a:stCxn id="9240" idx="0"/>
            <a:endCxn id="9237" idx="2"/>
          </p:cNvCxnSpPr>
          <p:nvPr/>
        </p:nvCxnSpPr>
        <p:spPr bwMode="auto">
          <a:xfrm flipH="1" flipV="1">
            <a:off x="1181100" y="4953000"/>
            <a:ext cx="35052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262" name="AutoShape 46"/>
          <p:cNvCxnSpPr>
            <a:cxnSpLocks noChangeShapeType="1"/>
            <a:stCxn id="9240" idx="0"/>
            <a:endCxn id="9238" idx="2"/>
          </p:cNvCxnSpPr>
          <p:nvPr/>
        </p:nvCxnSpPr>
        <p:spPr bwMode="auto">
          <a:xfrm flipH="1" flipV="1">
            <a:off x="4572000" y="4953000"/>
            <a:ext cx="1143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263" name="AutoShape 47"/>
          <p:cNvCxnSpPr>
            <a:cxnSpLocks noChangeShapeType="1"/>
            <a:stCxn id="9240" idx="0"/>
            <a:endCxn id="9242" idx="2"/>
          </p:cNvCxnSpPr>
          <p:nvPr/>
        </p:nvCxnSpPr>
        <p:spPr bwMode="auto">
          <a:xfrm flipV="1">
            <a:off x="4686300" y="4953000"/>
            <a:ext cx="33147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68" name="AutoShape 19"/>
          <p:cNvSpPr>
            <a:spLocks noChangeArrowheads="1"/>
          </p:cNvSpPr>
          <p:nvPr/>
        </p:nvSpPr>
        <p:spPr bwMode="auto">
          <a:xfrm>
            <a:off x="1828800" y="3048000"/>
            <a:ext cx="2438400" cy="8382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/>
              <a:t>Председатель Совета </a:t>
            </a:r>
          </a:p>
          <a:p>
            <a:pPr algn="ctr"/>
            <a:r>
              <a:rPr lang="ru-RU" sz="1400" dirty="0" smtClean="0"/>
              <a:t>молодых депутатов </a:t>
            </a:r>
            <a:endParaRPr lang="ru-RU" sz="1400" dirty="0"/>
          </a:p>
        </p:txBody>
      </p:sp>
      <p:sp>
        <p:nvSpPr>
          <p:cNvPr id="69" name="AutoShape 19"/>
          <p:cNvSpPr>
            <a:spLocks noChangeArrowheads="1"/>
          </p:cNvSpPr>
          <p:nvPr/>
        </p:nvSpPr>
        <p:spPr bwMode="auto">
          <a:xfrm>
            <a:off x="5105400" y="3048000"/>
            <a:ext cx="2438400" cy="8382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/>
              <a:t>Председатель клуба</a:t>
            </a:r>
          </a:p>
          <a:p>
            <a:pPr algn="ctr"/>
            <a:r>
              <a:rPr lang="ru-RU" sz="1400" dirty="0" smtClean="0"/>
              <a:t> молодых семей</a:t>
            </a:r>
            <a:endParaRPr lang="ru-RU" sz="1400" dirty="0"/>
          </a:p>
        </p:txBody>
      </p:sp>
      <p:cxnSp>
        <p:nvCxnSpPr>
          <p:cNvPr id="70" name="AutoShape 28"/>
          <p:cNvCxnSpPr>
            <a:cxnSpLocks noChangeShapeType="1"/>
            <a:stCxn id="9233" idx="1"/>
            <a:endCxn id="68" idx="0"/>
          </p:cNvCxnSpPr>
          <p:nvPr/>
        </p:nvCxnSpPr>
        <p:spPr bwMode="auto">
          <a:xfrm flipH="1">
            <a:off x="3048000" y="1371600"/>
            <a:ext cx="304800" cy="1676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8" name="AutoShape 28"/>
          <p:cNvCxnSpPr>
            <a:cxnSpLocks noChangeShapeType="1"/>
            <a:stCxn id="9233" idx="3"/>
            <a:endCxn id="69" idx="0"/>
          </p:cNvCxnSpPr>
          <p:nvPr/>
        </p:nvCxnSpPr>
        <p:spPr bwMode="auto">
          <a:xfrm>
            <a:off x="5791200" y="1371600"/>
            <a:ext cx="533400" cy="1676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7" name="AutoShape 21"/>
          <p:cNvSpPr>
            <a:spLocks noChangeArrowheads="1"/>
          </p:cNvSpPr>
          <p:nvPr/>
        </p:nvSpPr>
        <p:spPr bwMode="auto">
          <a:xfrm>
            <a:off x="1981200" y="4114800"/>
            <a:ext cx="1447800" cy="990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/>
              <a:t>Совет молодых</a:t>
            </a:r>
          </a:p>
          <a:p>
            <a:pPr algn="ctr"/>
            <a:r>
              <a:rPr lang="ru-RU" sz="1400" dirty="0" smtClean="0"/>
              <a:t>депутатов</a:t>
            </a:r>
            <a:endParaRPr lang="ru-RU" sz="1400" dirty="0"/>
          </a:p>
        </p:txBody>
      </p:sp>
      <p:sp>
        <p:nvSpPr>
          <p:cNvPr id="118" name="AutoShape 21"/>
          <p:cNvSpPr>
            <a:spLocks noChangeArrowheads="1"/>
          </p:cNvSpPr>
          <p:nvPr/>
        </p:nvSpPr>
        <p:spPr bwMode="auto">
          <a:xfrm>
            <a:off x="5791200" y="4114800"/>
            <a:ext cx="1447800" cy="990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/>
              <a:t>Клуб молодых</a:t>
            </a:r>
          </a:p>
          <a:p>
            <a:pPr algn="ctr"/>
            <a:r>
              <a:rPr lang="ru-RU" sz="1400" dirty="0" smtClean="0"/>
              <a:t> семей</a:t>
            </a:r>
            <a:endParaRPr lang="ru-RU" sz="1400" dirty="0"/>
          </a:p>
        </p:txBody>
      </p:sp>
      <p:cxnSp>
        <p:nvCxnSpPr>
          <p:cNvPr id="121" name="AutoShape 43"/>
          <p:cNvCxnSpPr>
            <a:cxnSpLocks noChangeShapeType="1"/>
            <a:stCxn id="117" idx="0"/>
            <a:endCxn id="68" idx="2"/>
          </p:cNvCxnSpPr>
          <p:nvPr/>
        </p:nvCxnSpPr>
        <p:spPr bwMode="auto">
          <a:xfrm flipV="1">
            <a:off x="2705100" y="3886200"/>
            <a:ext cx="3429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25" name="AutoShape 43"/>
          <p:cNvCxnSpPr>
            <a:cxnSpLocks noChangeShapeType="1"/>
            <a:stCxn id="118" idx="0"/>
            <a:endCxn id="69" idx="2"/>
          </p:cNvCxnSpPr>
          <p:nvPr/>
        </p:nvCxnSpPr>
        <p:spPr bwMode="auto">
          <a:xfrm flipH="1" flipV="1">
            <a:off x="6324600" y="3886200"/>
            <a:ext cx="1905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604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Функции Молодежного Совета</a:t>
            </a: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762000" y="1295400"/>
            <a:ext cx="754380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ru-RU"/>
              <a:t>Информирует главу администрации Краснояружского района, </a:t>
            </a:r>
          </a:p>
          <a:p>
            <a:pPr marL="342900" indent="-342900" algn="ctr"/>
            <a:r>
              <a:rPr lang="ru-RU"/>
              <a:t>заместителя главы администрации по социальной политике </a:t>
            </a:r>
          </a:p>
          <a:p>
            <a:pPr marL="342900" indent="-342900" algn="ctr"/>
            <a:r>
              <a:rPr lang="ru-RU"/>
              <a:t>о проблемах и процессах, происходящих на территории района</a:t>
            </a: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762000" y="2362200"/>
            <a:ext cx="75438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ru-RU"/>
              <a:t>Разрабатывает предложения по совершенствованию социальной </a:t>
            </a:r>
          </a:p>
          <a:p>
            <a:pPr marL="342900" indent="-342900" algn="ctr"/>
            <a:r>
              <a:rPr lang="ru-RU"/>
              <a:t>деятельности Краснояружского района</a:t>
            </a: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762000" y="3200400"/>
            <a:ext cx="75438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ru-RU"/>
              <a:t>Рассматривает предложения, инициативы, обращения членов </a:t>
            </a:r>
          </a:p>
          <a:p>
            <a:pPr marL="342900" indent="-342900" algn="ctr"/>
            <a:r>
              <a:rPr lang="ru-RU"/>
              <a:t>Совета, организаций и учреждений, ведущих работу с жителями</a:t>
            </a: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762000" y="4038600"/>
            <a:ext cx="75438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ru-RU"/>
              <a:t>Осуществляет практическую организаторскую деятельность по </a:t>
            </a:r>
          </a:p>
          <a:p>
            <a:pPr marL="342900" indent="-342900" algn="ctr"/>
            <a:r>
              <a:rPr lang="ru-RU"/>
              <a:t>реализации конкретных мероприятий в Краснояружском районе</a:t>
            </a:r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762000" y="4876800"/>
            <a:ext cx="75438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ru-RU"/>
              <a:t>Взаимодействует с органами местного самоуправления, </a:t>
            </a:r>
          </a:p>
          <a:p>
            <a:pPr marL="342900" indent="-342900" algn="ctr"/>
            <a:r>
              <a:rPr lang="ru-RU"/>
              <a:t>предприятиями и организациями, СМИ по различным вопросам</a:t>
            </a: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762000" y="5715000"/>
            <a:ext cx="75438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ru-RU"/>
              <a:t>Содействует в разработке и реализации программ общественных </a:t>
            </a:r>
          </a:p>
          <a:p>
            <a:pPr marL="342900" indent="-342900" algn="ctr"/>
            <a:r>
              <a:rPr lang="ru-RU"/>
              <a:t>объединений, направленных на решение социальных проблем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Взаимодействие Молодежного совета с социальными партнерами: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AutoShape 17"/>
          <p:cNvSpPr>
            <a:spLocks noGrp="1" noChangeArrowheads="1"/>
          </p:cNvSpPr>
          <p:nvPr>
            <p:ph idx="1"/>
          </p:nvPr>
        </p:nvSpPr>
        <p:spPr bwMode="auto">
          <a:xfrm>
            <a:off x="3657600" y="1524000"/>
            <a:ext cx="2514600" cy="6096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normAutofit fontScale="92500" lnSpcReduction="20000"/>
          </a:bodyPr>
          <a:lstStyle/>
          <a:p>
            <a:pPr algn="ctr"/>
            <a:endParaRPr lang="ru-RU" sz="1600" dirty="0"/>
          </a:p>
          <a:p>
            <a:pPr marL="109728" indent="0"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Молодежный Совет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>
            <a:stCxn id="4" idx="1"/>
          </p:cNvCxnSpPr>
          <p:nvPr/>
        </p:nvCxnSpPr>
        <p:spPr>
          <a:xfrm flipH="1">
            <a:off x="2438400" y="1828800"/>
            <a:ext cx="1219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4" idx="3"/>
          </p:cNvCxnSpPr>
          <p:nvPr/>
        </p:nvCxnSpPr>
        <p:spPr>
          <a:xfrm>
            <a:off x="6172200" y="1828800"/>
            <a:ext cx="914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1066800" y="2057400"/>
            <a:ext cx="2286000" cy="762000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6324600" y="2057400"/>
            <a:ext cx="2286000" cy="762000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Управление культуры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124200" y="2133600"/>
            <a:ext cx="10668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3555105" y="3048000"/>
            <a:ext cx="2819400" cy="990600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Управление физической культуры,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спорта и молодежной политики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>
            <a:stCxn id="4" idx="2"/>
          </p:cNvCxnSpPr>
          <p:nvPr/>
        </p:nvCxnSpPr>
        <p:spPr>
          <a:xfrm flipH="1">
            <a:off x="4876800" y="2133600"/>
            <a:ext cx="381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791200" y="2133600"/>
            <a:ext cx="8382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859664" y="3048000"/>
            <a:ext cx="2493135" cy="762000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Районный совет ветеранов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6477000" y="3124200"/>
            <a:ext cx="2286000" cy="762000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Комиссия по делам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несовершеннолетних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2438400" y="2133600"/>
            <a:ext cx="1905000" cy="205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562600" y="2133600"/>
            <a:ext cx="1143000" cy="205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352799" y="2133600"/>
            <a:ext cx="1295401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257800" y="2133600"/>
            <a:ext cx="1219200" cy="2362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18"/>
          <p:cNvSpPr>
            <a:spLocks noChangeArrowheads="1"/>
          </p:cNvSpPr>
          <p:nvPr/>
        </p:nvSpPr>
        <p:spPr bwMode="auto">
          <a:xfrm>
            <a:off x="152400" y="4114800"/>
            <a:ext cx="2286000" cy="762000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 ДОСААФ России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18"/>
          <p:cNvSpPr>
            <a:spLocks noChangeArrowheads="1"/>
          </p:cNvSpPr>
          <p:nvPr/>
        </p:nvSpPr>
        <p:spPr bwMode="auto">
          <a:xfrm>
            <a:off x="2590800" y="4343400"/>
            <a:ext cx="2514600" cy="762000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 «ФОК Краснояружский»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18"/>
          <p:cNvSpPr>
            <a:spLocks noChangeArrowheads="1"/>
          </p:cNvSpPr>
          <p:nvPr/>
        </p:nvSpPr>
        <p:spPr bwMode="auto">
          <a:xfrm>
            <a:off x="6767848" y="4040746"/>
            <a:ext cx="1905000" cy="544132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Районный Женсовет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5270142" y="4495800"/>
            <a:ext cx="1524000" cy="1001332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МКУ «Центр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Молодежных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инициатив»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5791200" y="2133600"/>
            <a:ext cx="1295400" cy="297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105400" y="2133600"/>
            <a:ext cx="0" cy="3363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2106231" y="2057400"/>
            <a:ext cx="2389569" cy="304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4" idx="2"/>
          </p:cNvCxnSpPr>
          <p:nvPr/>
        </p:nvCxnSpPr>
        <p:spPr>
          <a:xfrm flipH="1">
            <a:off x="3848100" y="2133600"/>
            <a:ext cx="1066800" cy="3276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utoShape 18"/>
          <p:cNvSpPr>
            <a:spLocks noChangeArrowheads="1"/>
          </p:cNvSpPr>
          <p:nvPr/>
        </p:nvSpPr>
        <p:spPr bwMode="auto">
          <a:xfrm>
            <a:off x="152400" y="5116132"/>
            <a:ext cx="2286000" cy="762000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Совет молодых депутатов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18"/>
          <p:cNvSpPr>
            <a:spLocks noChangeArrowheads="1"/>
          </p:cNvSpPr>
          <p:nvPr/>
        </p:nvSpPr>
        <p:spPr bwMode="auto">
          <a:xfrm>
            <a:off x="2590800" y="5410200"/>
            <a:ext cx="2133600" cy="762000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Детский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общественный совет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18"/>
          <p:cNvSpPr>
            <a:spLocks noChangeArrowheads="1"/>
          </p:cNvSpPr>
          <p:nvPr/>
        </p:nvSpPr>
        <p:spPr bwMode="auto">
          <a:xfrm>
            <a:off x="7010400" y="5116132"/>
            <a:ext cx="1752600" cy="1208468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Главы сельских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поселений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руководители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предприятий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AutoShape 18"/>
          <p:cNvSpPr>
            <a:spLocks noChangeArrowheads="1"/>
          </p:cNvSpPr>
          <p:nvPr/>
        </p:nvSpPr>
        <p:spPr bwMode="auto">
          <a:xfrm>
            <a:off x="4876800" y="5638800"/>
            <a:ext cx="1917342" cy="990601"/>
          </a:xfrm>
          <a:prstGeom prst="roundRect">
            <a:avLst>
              <a:gd name="adj" fmla="val 1878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дополнительного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детей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9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27664"/>
            <a:ext cx="7696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Принцип работы Молодежного Совета</a:t>
            </a:r>
          </a:p>
        </p:txBody>
      </p:sp>
      <p:pic>
        <p:nvPicPr>
          <p:cNvPr id="22533" name="Picture 5" descr="582c129d478d71586c28b6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962400"/>
            <a:ext cx="1752600" cy="1633538"/>
          </a:xfrm>
          <a:prstGeom prst="rect">
            <a:avLst/>
          </a:prstGeom>
          <a:noFill/>
        </p:spPr>
      </p:pic>
      <p:pic>
        <p:nvPicPr>
          <p:cNvPr id="22538" name="Picture 10" descr="users-rel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362200"/>
            <a:ext cx="1295400" cy="1295400"/>
          </a:xfrm>
          <a:prstGeom prst="rect">
            <a:avLst/>
          </a:prstGeom>
          <a:noFill/>
        </p:spPr>
      </p:pic>
      <p:sp>
        <p:nvSpPr>
          <p:cNvPr id="22540" name="AutoShape 12" descr="no-translate-detected_318-4712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2542" name="AutoShape 14" descr="no-translate-detected_318-4712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2544" name="AutoShape 16" descr="no-translate-detected_318-4712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2546" name="AutoShape 18" descr="no-translate-detected_318-4712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22548" name="Picture 20" descr="govern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962400"/>
            <a:ext cx="1447800" cy="1447800"/>
          </a:xfrm>
          <a:prstGeom prst="rect">
            <a:avLst/>
          </a:prstGeom>
          <a:noFill/>
        </p:spPr>
      </p:pic>
      <p:sp>
        <p:nvSpPr>
          <p:cNvPr id="22550" name="AutoShape 22" descr="Automation-50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22551" name="Picture 23" descr="Automation-5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133600"/>
            <a:ext cx="1524000" cy="1524000"/>
          </a:xfrm>
          <a:prstGeom prst="rect">
            <a:avLst/>
          </a:prstGeom>
          <a:noFill/>
        </p:spPr>
      </p:pic>
      <p:sp>
        <p:nvSpPr>
          <p:cNvPr id="12" name="Штриховая стрелка вправо 11"/>
          <p:cNvSpPr/>
          <p:nvPr/>
        </p:nvSpPr>
        <p:spPr>
          <a:xfrm rot="19659100">
            <a:off x="1974718" y="3601122"/>
            <a:ext cx="784986" cy="48827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19659100">
            <a:off x="6089519" y="3601121"/>
            <a:ext cx="784986" cy="48827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триховая стрелка вправо 13"/>
          <p:cNvSpPr/>
          <p:nvPr/>
        </p:nvSpPr>
        <p:spPr>
          <a:xfrm rot="2695995">
            <a:off x="4020195" y="3634907"/>
            <a:ext cx="784986" cy="48827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14400" y="57150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Идея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0800" y="3733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Обсуждение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0" y="55626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Согласование с муниципальными органами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0400" y="3886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Реализация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800600"/>
          </a:xfrm>
        </p:spPr>
        <p:txBody>
          <a:bodyPr>
            <a:normAutofit/>
          </a:bodyPr>
          <a:lstStyle/>
          <a:p>
            <a:r>
              <a:rPr lang="ru-RU" sz="2400" dirty="0"/>
              <a:t>Проведение благотворительного концерта «Бумеранг добра</a:t>
            </a:r>
            <a:r>
              <a:rPr lang="ru-RU" sz="2400" dirty="0" smtClean="0"/>
              <a:t>» </a:t>
            </a:r>
          </a:p>
          <a:p>
            <a:pPr marL="109728" indent="0">
              <a:buNone/>
            </a:pPr>
            <a:r>
              <a:rPr lang="ru-RU" sz="2400" dirty="0" smtClean="0"/>
              <a:t>( сбор денежных средств на лечение </a:t>
            </a:r>
            <a:r>
              <a:rPr lang="ru-RU" sz="2400" dirty="0" err="1" smtClean="0"/>
              <a:t>онкологически</a:t>
            </a:r>
            <a:r>
              <a:rPr lang="ru-RU" sz="2400" dirty="0" smtClean="0"/>
              <a:t> больного мальчика)</a:t>
            </a:r>
            <a:endParaRPr lang="ru-RU" sz="2400" dirty="0"/>
          </a:p>
          <a:p>
            <a:r>
              <a:rPr lang="ru-RU" sz="2400" dirty="0"/>
              <a:t>Создание площадки для занятия уличной гимнастикой «</a:t>
            </a:r>
            <a:r>
              <a:rPr lang="ru-RU" sz="2400" dirty="0" err="1"/>
              <a:t>Воркаут</a:t>
            </a:r>
            <a:r>
              <a:rPr lang="ru-RU" sz="2400" dirty="0"/>
              <a:t>»</a:t>
            </a:r>
          </a:p>
          <a:p>
            <a:r>
              <a:rPr lang="ru-RU" sz="2400" dirty="0"/>
              <a:t> Открытие МКУ «Центр молодежных инициатив» </a:t>
            </a:r>
          </a:p>
          <a:p>
            <a:r>
              <a:rPr lang="ru-RU" sz="2400" dirty="0"/>
              <a:t>Установка уличных тренажеров на спортивных площадках района</a:t>
            </a:r>
          </a:p>
          <a:p>
            <a:r>
              <a:rPr lang="ru-RU" sz="2400" dirty="0"/>
              <a:t>Благоустройство мест купания на водоеме Павловка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78276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Инициативы Молодежного Совета, реализованные на территории Краснояружского района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Благотворительный концерт «Бумеранг добра</a:t>
            </a:r>
            <a:r>
              <a:rPr lang="ru-RU" sz="4000" dirty="0"/>
              <a:t>»</a:t>
            </a:r>
          </a:p>
        </p:txBody>
      </p:sp>
      <p:pic>
        <p:nvPicPr>
          <p:cNvPr id="24581" name="Picture 5" descr="QbPdtFGmR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3999"/>
            <a:ext cx="3429000" cy="5180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5" name="Picture 9" descr="zVzomBXTy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1544" y="4114429"/>
            <a:ext cx="4156656" cy="255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3" name="Picture 7" descr="zlL4YTRy6a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283989"/>
            <a:ext cx="4271242" cy="2830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001434" cy="12192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Создание площадки для занятия уличной гимнастикой «</a:t>
            </a:r>
            <a:r>
              <a:rPr lang="ru-RU" sz="2400" dirty="0" err="1">
                <a:solidFill>
                  <a:schemeClr val="bg2">
                    <a:lumMod val="10000"/>
                  </a:schemeClr>
                </a:solidFill>
              </a:rPr>
              <a:t>Воркаут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»</a:t>
            </a:r>
          </a:p>
        </p:txBody>
      </p:sp>
      <p:pic>
        <p:nvPicPr>
          <p:cNvPr id="25606" name="Picture 6" descr="DSC_09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830053"/>
            <a:ext cx="4571999" cy="302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7" name="Picture 7" descr="DSC_09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198" y="1307103"/>
            <a:ext cx="3815494" cy="252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Documents and Settings\Admin\Рабочий стол\ФОТО Воркаут\DSC07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07103"/>
            <a:ext cx="4038600" cy="302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ocuments and Settings\Admin\Рабочий стол\ФОТО Воркаут\DSC073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76277"/>
            <a:ext cx="3200400" cy="218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460</TotalTime>
  <Words>432</Words>
  <Application>Microsoft Office PowerPoint</Application>
  <PresentationFormat>Экран (4:3)</PresentationFormat>
  <Paragraphs>120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Открытая</vt:lpstr>
      <vt:lpstr>Семья и город –    растем вместе</vt:lpstr>
      <vt:lpstr>Молодежный Совет при главе администрации Краснояружского района</vt:lpstr>
      <vt:lpstr>Структура Молодежного Совета</vt:lpstr>
      <vt:lpstr>Функции Молодежного Совета</vt:lpstr>
      <vt:lpstr>Взаимодействие Молодежного совета с социальными партнерами:</vt:lpstr>
      <vt:lpstr>Принцип работы Молодежного Совета</vt:lpstr>
      <vt:lpstr>Инициативы Молодежного Совета, реализованные на территории Краснояружского района</vt:lpstr>
      <vt:lpstr>Благотворительный концерт «Бумеранг добра»</vt:lpstr>
      <vt:lpstr>Создание площадки для занятия уличной гимнастикой «Воркаут»</vt:lpstr>
      <vt:lpstr>Открытие МКУ  «Центр молодежных инициатив»</vt:lpstr>
      <vt:lpstr> Установка уличных тренажеров на спортивных площадках района </vt:lpstr>
      <vt:lpstr>Благоустройство мест купания у водоема «Павловка» в п. Красная Яруга</vt:lpstr>
      <vt:lpstr>Встречи с главой администрации Краснояружского района В.Н.Бурба</vt:lpstr>
      <vt:lpstr>Заседания Молодежного Совета</vt:lpstr>
      <vt:lpstr>Благотворительный забег</vt:lpstr>
      <vt:lpstr>Семейный велопробег</vt:lpstr>
      <vt:lpstr>Семейный туристический слет</vt:lpstr>
      <vt:lpstr>Звездная эстафета Победы</vt:lpstr>
      <vt:lpstr>Наш информационный ресурс: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111</dc:creator>
  <cp:lastModifiedBy>Admin</cp:lastModifiedBy>
  <cp:revision>33</cp:revision>
  <cp:lastPrinted>1601-01-01T00:00:00Z</cp:lastPrinted>
  <dcterms:created xsi:type="dcterms:W3CDTF">1601-01-01T00:00:00Z</dcterms:created>
  <dcterms:modified xsi:type="dcterms:W3CDTF">2017-10-12T09:47:59Z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