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3.xml" ContentType="application/vnd.openxmlformats-officedocument.drawingml.chart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sldIdLst>
    <p:sldId id="256" r:id="rId2"/>
    <p:sldId id="259" r:id="rId3"/>
    <p:sldId id="260" r:id="rId4"/>
    <p:sldId id="261" r:id="rId5"/>
    <p:sldId id="301" r:id="rId6"/>
    <p:sldId id="302" r:id="rId7"/>
    <p:sldId id="303" r:id="rId8"/>
    <p:sldId id="267" r:id="rId9"/>
    <p:sldId id="270" r:id="rId10"/>
    <p:sldId id="271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6" r:id="rId20"/>
    <p:sldId id="312" r:id="rId21"/>
    <p:sldId id="313" r:id="rId22"/>
    <p:sldId id="314" r:id="rId23"/>
    <p:sldId id="315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37" r:id="rId35"/>
    <p:sldId id="332" r:id="rId36"/>
    <p:sldId id="333" r:id="rId37"/>
    <p:sldId id="334" r:id="rId38"/>
    <p:sldId id="335" r:id="rId39"/>
    <p:sldId id="336" r:id="rId40"/>
    <p:sldId id="27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00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83FF"/>
    <a:srgbClr val="519A00"/>
    <a:srgbClr val="E151E4"/>
    <a:srgbClr val="FF3333"/>
    <a:srgbClr val="FBAE17"/>
    <a:srgbClr val="8CC83C"/>
    <a:srgbClr val="8CC841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3" autoAdjust="0"/>
    <p:restoredTop sz="90791" autoAdjust="0"/>
  </p:normalViewPr>
  <p:slideViewPr>
    <p:cSldViewPr>
      <p:cViewPr>
        <p:scale>
          <a:sx n="100" d="100"/>
          <a:sy n="100" d="100"/>
        </p:scale>
        <p:origin x="-188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files\Data_2011\Parental\Parental_tabl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Лист1!$A$3</c:f>
              <c:strCache>
                <c:ptCount val="1"/>
                <c:pt idx="0">
                  <c:v>Родные мать и отец</c:v>
                </c:pt>
              </c:strCache>
            </c:strRef>
          </c:tx>
          <c:dLbls>
            <c:showVal val="1"/>
          </c:dLbls>
          <c:cat>
            <c:multiLvlStrRef>
              <c:f>Лист1!$B$1:$G$2</c:f>
              <c:multiLvlStrCache>
                <c:ptCount val="6"/>
                <c:lvl>
                  <c:pt idx="0">
                    <c:v>Среднее</c:v>
                  </c:pt>
                  <c:pt idx="1">
                    <c:v>Высшее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</c:lvl>
                <c:lvl>
                  <c:pt idx="0">
                    <c:v>Образование</c:v>
                  </c:pt>
                  <c:pt idx="2">
                    <c:v>Уровень жизни</c:v>
                  </c:pt>
                  <c:pt idx="5">
                    <c:v>В целом</c:v>
                  </c:pt>
                </c:lvl>
              </c:multiLvlStrCache>
            </c:multiLvlStrRef>
          </c:cat>
          <c:val>
            <c:numRef>
              <c:f>Лист1!$B$3:$G$3</c:f>
              <c:numCache>
                <c:formatCode>#,##0.0</c:formatCode>
                <c:ptCount val="6"/>
                <c:pt idx="0">
                  <c:v>70.304818092427794</c:v>
                </c:pt>
                <c:pt idx="1">
                  <c:v>80.208333333333258</c:v>
                </c:pt>
                <c:pt idx="2">
                  <c:v>62.318840579709786</c:v>
                </c:pt>
                <c:pt idx="3">
                  <c:v>73.137460650577125</c:v>
                </c:pt>
                <c:pt idx="4">
                  <c:v>73.07692307692308</c:v>
                </c:pt>
                <c:pt idx="5">
                  <c:v>71.900826446281002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Родная мать и отчим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showVal val="1"/>
          </c:dLbls>
          <c:cat>
            <c:multiLvlStrRef>
              <c:f>Лист1!$B$1:$G$2</c:f>
              <c:multiLvlStrCache>
                <c:ptCount val="6"/>
                <c:lvl>
                  <c:pt idx="0">
                    <c:v>Среднее</c:v>
                  </c:pt>
                  <c:pt idx="1">
                    <c:v>Высшее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</c:lvl>
                <c:lvl>
                  <c:pt idx="0">
                    <c:v>Образование</c:v>
                  </c:pt>
                  <c:pt idx="2">
                    <c:v>Уровень жизни</c:v>
                  </c:pt>
                  <c:pt idx="5">
                    <c:v>В целом</c:v>
                  </c:pt>
                </c:lvl>
              </c:multiLvlStrCache>
            </c:multiLvlStrRef>
          </c:cat>
          <c:val>
            <c:numRef>
              <c:f>Лист1!$B$4:$G$4</c:f>
              <c:numCache>
                <c:formatCode>#,##0.0</c:formatCode>
                <c:ptCount val="6"/>
                <c:pt idx="0">
                  <c:v>7.3746312684365645</c:v>
                </c:pt>
                <c:pt idx="1">
                  <c:v>3.6458333333333335</c:v>
                </c:pt>
                <c:pt idx="2">
                  <c:v>7.2463768115942031</c:v>
                </c:pt>
                <c:pt idx="3">
                  <c:v>6.7156348373556662</c:v>
                </c:pt>
                <c:pt idx="4">
                  <c:v>6.4102564102564106</c:v>
                </c:pt>
                <c:pt idx="5">
                  <c:v>6.7768595041322524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Отец и мачеха</c:v>
                </c:pt>
              </c:strCache>
            </c:strRef>
          </c:tx>
          <c:spPr>
            <a:solidFill>
              <a:srgbClr val="FFFF00"/>
            </a:solidFill>
          </c:spPr>
          <c:cat>
            <c:multiLvlStrRef>
              <c:f>Лист1!$B$1:$G$2</c:f>
              <c:multiLvlStrCache>
                <c:ptCount val="6"/>
                <c:lvl>
                  <c:pt idx="0">
                    <c:v>Среднее</c:v>
                  </c:pt>
                  <c:pt idx="1">
                    <c:v>Высшее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</c:lvl>
                <c:lvl>
                  <c:pt idx="0">
                    <c:v>Образование</c:v>
                  </c:pt>
                  <c:pt idx="2">
                    <c:v>Уровень жизни</c:v>
                  </c:pt>
                  <c:pt idx="5">
                    <c:v>В целом</c:v>
                  </c:pt>
                </c:lvl>
              </c:multiLvlStrCache>
            </c:multiLvlStrRef>
          </c:cat>
          <c:val>
            <c:numRef>
              <c:f>Лист1!$B$5:$G$5</c:f>
              <c:numCache>
                <c:formatCode>#,##0.0</c:formatCode>
                <c:ptCount val="6"/>
                <c:pt idx="0">
                  <c:v>0.49164208456243852</c:v>
                </c:pt>
                <c:pt idx="1">
                  <c:v>0.5208333333333337</c:v>
                </c:pt>
                <c:pt idx="2">
                  <c:v>0.72463768115942062</c:v>
                </c:pt>
                <c:pt idx="3">
                  <c:v>0.31479538300104931</c:v>
                </c:pt>
                <c:pt idx="4">
                  <c:v>2.5641025641025652</c:v>
                </c:pt>
                <c:pt idx="5">
                  <c:v>0.49586776859504555</c:v>
                </c:pt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Только мать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multiLvlStrRef>
              <c:f>Лист1!$B$1:$G$2</c:f>
              <c:multiLvlStrCache>
                <c:ptCount val="6"/>
                <c:lvl>
                  <c:pt idx="0">
                    <c:v>Среднее</c:v>
                  </c:pt>
                  <c:pt idx="1">
                    <c:v>Высшее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</c:lvl>
                <c:lvl>
                  <c:pt idx="0">
                    <c:v>Образование</c:v>
                  </c:pt>
                  <c:pt idx="2">
                    <c:v>Уровень жизни</c:v>
                  </c:pt>
                  <c:pt idx="5">
                    <c:v>В целом</c:v>
                  </c:pt>
                </c:lvl>
              </c:multiLvlStrCache>
            </c:multiLvlStrRef>
          </c:cat>
          <c:val>
            <c:numRef>
              <c:f>Лист1!$B$6:$G$6</c:f>
              <c:numCache>
                <c:formatCode>#,##0.0</c:formatCode>
                <c:ptCount val="6"/>
                <c:pt idx="0">
                  <c:v>17.895771878072729</c:v>
                </c:pt>
                <c:pt idx="1">
                  <c:v>13.541666666666666</c:v>
                </c:pt>
                <c:pt idx="2">
                  <c:v>21.739130434782609</c:v>
                </c:pt>
                <c:pt idx="3">
                  <c:v>16.894018887722979</c:v>
                </c:pt>
                <c:pt idx="4">
                  <c:v>14.102564102564102</c:v>
                </c:pt>
                <c:pt idx="5">
                  <c:v>17.190082644628099</c:v>
                </c:pt>
              </c:numCache>
            </c:numRef>
          </c:val>
        </c:ser>
        <c:ser>
          <c:idx val="4"/>
          <c:order val="4"/>
          <c:tx>
            <c:strRef>
              <c:f>Лист1!$A$7</c:f>
              <c:strCache>
                <c:ptCount val="1"/>
                <c:pt idx="0">
                  <c:v>Только отец</c:v>
                </c:pt>
              </c:strCache>
            </c:strRef>
          </c:tx>
          <c:cat>
            <c:multiLvlStrRef>
              <c:f>Лист1!$B$1:$G$2</c:f>
              <c:multiLvlStrCache>
                <c:ptCount val="6"/>
                <c:lvl>
                  <c:pt idx="0">
                    <c:v>Среднее</c:v>
                  </c:pt>
                  <c:pt idx="1">
                    <c:v>Высшее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</c:lvl>
                <c:lvl>
                  <c:pt idx="0">
                    <c:v>Образование</c:v>
                  </c:pt>
                  <c:pt idx="2">
                    <c:v>Уровень жизни</c:v>
                  </c:pt>
                  <c:pt idx="5">
                    <c:v>В целом</c:v>
                  </c:pt>
                </c:lvl>
              </c:multiLvlStrCache>
            </c:multiLvlStrRef>
          </c:cat>
          <c:val>
            <c:numRef>
              <c:f>Лист1!$B$7:$G$7</c:f>
              <c:numCache>
                <c:formatCode>#,##0.0</c:formatCode>
                <c:ptCount val="6"/>
                <c:pt idx="0">
                  <c:v>0.29498525073746551</c:v>
                </c:pt>
                <c:pt idx="1">
                  <c:v>0</c:v>
                </c:pt>
                <c:pt idx="2">
                  <c:v>0</c:v>
                </c:pt>
                <c:pt idx="3">
                  <c:v>0.31479538300104931</c:v>
                </c:pt>
                <c:pt idx="4">
                  <c:v>0</c:v>
                </c:pt>
                <c:pt idx="5">
                  <c:v>0.24793388429752281</c:v>
                </c:pt>
              </c:numCache>
            </c:numRef>
          </c:val>
        </c:ser>
        <c:ser>
          <c:idx val="5"/>
          <c:order val="5"/>
          <c:tx>
            <c:strRef>
              <c:f>Лист1!$A$8</c:f>
              <c:strCache>
                <c:ptCount val="1"/>
                <c:pt idx="0">
                  <c:v>Приемные родители</c:v>
                </c:pt>
              </c:strCache>
            </c:strRef>
          </c:tx>
          <c:cat>
            <c:multiLvlStrRef>
              <c:f>Лист1!$B$1:$G$2</c:f>
              <c:multiLvlStrCache>
                <c:ptCount val="6"/>
                <c:lvl>
                  <c:pt idx="0">
                    <c:v>Среднее</c:v>
                  </c:pt>
                  <c:pt idx="1">
                    <c:v>Высшее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</c:lvl>
                <c:lvl>
                  <c:pt idx="0">
                    <c:v>Образование</c:v>
                  </c:pt>
                  <c:pt idx="2">
                    <c:v>Уровень жизни</c:v>
                  </c:pt>
                  <c:pt idx="5">
                    <c:v>В целом</c:v>
                  </c:pt>
                </c:lvl>
              </c:multiLvlStrCache>
            </c:multiLvlStrRef>
          </c:cat>
          <c:val>
            <c:numRef>
              <c:f>Лист1!$B$8:$G$8</c:f>
              <c:numCache>
                <c:formatCode>#,##0.0</c:formatCode>
                <c:ptCount val="6"/>
                <c:pt idx="0">
                  <c:v>0.19665683382497579</c:v>
                </c:pt>
                <c:pt idx="1">
                  <c:v>0</c:v>
                </c:pt>
                <c:pt idx="2">
                  <c:v>0.72463768115942062</c:v>
                </c:pt>
                <c:pt idx="3">
                  <c:v>0.1049317943336838</c:v>
                </c:pt>
                <c:pt idx="4">
                  <c:v>0</c:v>
                </c:pt>
                <c:pt idx="5">
                  <c:v>0.16528925619834844</c:v>
                </c:pt>
              </c:numCache>
            </c:numRef>
          </c:val>
        </c:ser>
        <c:ser>
          <c:idx val="6"/>
          <c:order val="6"/>
          <c:tx>
            <c:strRef>
              <c:f>Лист1!$A$9</c:f>
              <c:strCache>
                <c:ptCount val="1"/>
                <c:pt idx="0">
                  <c:v>Дедушка и бабушка</c:v>
                </c:pt>
              </c:strCache>
            </c:strRef>
          </c:tx>
          <c:cat>
            <c:multiLvlStrRef>
              <c:f>Лист1!$B$1:$G$2</c:f>
              <c:multiLvlStrCache>
                <c:ptCount val="6"/>
                <c:lvl>
                  <c:pt idx="0">
                    <c:v>Среднее</c:v>
                  </c:pt>
                  <c:pt idx="1">
                    <c:v>Высшее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</c:lvl>
                <c:lvl>
                  <c:pt idx="0">
                    <c:v>Образование</c:v>
                  </c:pt>
                  <c:pt idx="2">
                    <c:v>Уровень жизни</c:v>
                  </c:pt>
                  <c:pt idx="5">
                    <c:v>В целом</c:v>
                  </c:pt>
                </c:lvl>
              </c:multiLvlStrCache>
            </c:multiLvlStrRef>
          </c:cat>
          <c:val>
            <c:numRef>
              <c:f>Лист1!$B$9:$G$9</c:f>
              <c:numCache>
                <c:formatCode>#,##0.0</c:formatCode>
                <c:ptCount val="6"/>
                <c:pt idx="0">
                  <c:v>1.2782694198623399</c:v>
                </c:pt>
                <c:pt idx="1">
                  <c:v>0.5208333333333337</c:v>
                </c:pt>
                <c:pt idx="2">
                  <c:v>2.1739130434782608</c:v>
                </c:pt>
                <c:pt idx="3">
                  <c:v>0.94438614900314377</c:v>
                </c:pt>
                <c:pt idx="4">
                  <c:v>2.5641025641025652</c:v>
                </c:pt>
                <c:pt idx="5">
                  <c:v>1.1570247933884203</c:v>
                </c:pt>
              </c:numCache>
            </c:numRef>
          </c:val>
        </c:ser>
        <c:ser>
          <c:idx val="7"/>
          <c:order val="7"/>
          <c:tx>
            <c:strRef>
              <c:f>Лист1!$A$10</c:f>
              <c:strCache>
                <c:ptCount val="1"/>
                <c:pt idx="0">
                  <c:v>Только бабушка</c:v>
                </c:pt>
              </c:strCache>
            </c:strRef>
          </c:tx>
          <c:cat>
            <c:multiLvlStrRef>
              <c:f>Лист1!$B$1:$G$2</c:f>
              <c:multiLvlStrCache>
                <c:ptCount val="6"/>
                <c:lvl>
                  <c:pt idx="0">
                    <c:v>Среднее</c:v>
                  </c:pt>
                  <c:pt idx="1">
                    <c:v>Высшее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</c:lvl>
                <c:lvl>
                  <c:pt idx="0">
                    <c:v>Образование</c:v>
                  </c:pt>
                  <c:pt idx="2">
                    <c:v>Уровень жизни</c:v>
                  </c:pt>
                  <c:pt idx="5">
                    <c:v>В целом</c:v>
                  </c:pt>
                </c:lvl>
              </c:multiLvlStrCache>
            </c:multiLvlStrRef>
          </c:cat>
          <c:val>
            <c:numRef>
              <c:f>Лист1!$B$10:$G$10</c:f>
              <c:numCache>
                <c:formatCode>#,##0.0</c:formatCode>
                <c:ptCount val="6"/>
                <c:pt idx="0">
                  <c:v>0.58997050147492569</c:v>
                </c:pt>
                <c:pt idx="1">
                  <c:v>0.5208333333333337</c:v>
                </c:pt>
                <c:pt idx="2">
                  <c:v>0.72463768115942062</c:v>
                </c:pt>
                <c:pt idx="3">
                  <c:v>0.52465897166842035</c:v>
                </c:pt>
                <c:pt idx="4">
                  <c:v>0</c:v>
                </c:pt>
                <c:pt idx="5">
                  <c:v>0.5785123966942145</c:v>
                </c:pt>
              </c:numCache>
            </c:numRef>
          </c:val>
        </c:ser>
        <c:ser>
          <c:idx val="8"/>
          <c:order val="8"/>
          <c:tx>
            <c:strRef>
              <c:f>Лист1!$A$11</c:f>
              <c:strCache>
                <c:ptCount val="1"/>
                <c:pt idx="0">
                  <c:v>Другие родственники</c:v>
                </c:pt>
              </c:strCache>
            </c:strRef>
          </c:tx>
          <c:cat>
            <c:multiLvlStrRef>
              <c:f>Лист1!$B$1:$G$2</c:f>
              <c:multiLvlStrCache>
                <c:ptCount val="6"/>
                <c:lvl>
                  <c:pt idx="0">
                    <c:v>Среднее</c:v>
                  </c:pt>
                  <c:pt idx="1">
                    <c:v>Высшее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</c:lvl>
                <c:lvl>
                  <c:pt idx="0">
                    <c:v>Образование</c:v>
                  </c:pt>
                  <c:pt idx="2">
                    <c:v>Уровень жизни</c:v>
                  </c:pt>
                  <c:pt idx="5">
                    <c:v>В целом</c:v>
                  </c:pt>
                </c:lvl>
              </c:multiLvlStrCache>
            </c:multiLvlStrRef>
          </c:cat>
          <c:val>
            <c:numRef>
              <c:f>Лист1!$B$11:$G$11</c:f>
              <c:numCache>
                <c:formatCode>#,##0.0</c:formatCode>
                <c:ptCount val="6"/>
                <c:pt idx="0">
                  <c:v>0.7866273352999017</c:v>
                </c:pt>
                <c:pt idx="1">
                  <c:v>0</c:v>
                </c:pt>
                <c:pt idx="2">
                  <c:v>2.1739130434782608</c:v>
                </c:pt>
                <c:pt idx="3">
                  <c:v>0.41972717733473541</c:v>
                </c:pt>
                <c:pt idx="4">
                  <c:v>0</c:v>
                </c:pt>
                <c:pt idx="5">
                  <c:v>0.66115702479339322</c:v>
                </c:pt>
              </c:numCache>
            </c:numRef>
          </c:val>
        </c:ser>
        <c:ser>
          <c:idx val="9"/>
          <c:order val="9"/>
          <c:tx>
            <c:strRef>
              <c:f>Лист1!$A$12</c:f>
              <c:strCache>
                <c:ptCount val="1"/>
                <c:pt idx="0">
                  <c:v>Воспитательное учреждение (интернат, детский дом)</c:v>
                </c:pt>
              </c:strCache>
            </c:strRef>
          </c:tx>
          <c:cat>
            <c:multiLvlStrRef>
              <c:f>Лист1!$B$1:$G$2</c:f>
              <c:multiLvlStrCache>
                <c:ptCount val="6"/>
                <c:lvl>
                  <c:pt idx="0">
                    <c:v>Среднее</c:v>
                  </c:pt>
                  <c:pt idx="1">
                    <c:v>Высшее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</c:lvl>
                <c:lvl>
                  <c:pt idx="0">
                    <c:v>Образование</c:v>
                  </c:pt>
                  <c:pt idx="2">
                    <c:v>Уровень жизни</c:v>
                  </c:pt>
                  <c:pt idx="5">
                    <c:v>В целом</c:v>
                  </c:pt>
                </c:lvl>
              </c:multiLvlStrCache>
            </c:multiLvlStrRef>
          </c:cat>
          <c:val>
            <c:numRef>
              <c:f>Лист1!$B$12:$G$12</c:f>
              <c:numCache>
                <c:formatCode>#,##0.0</c:formatCode>
                <c:ptCount val="6"/>
                <c:pt idx="0">
                  <c:v>0.7866273352999017</c:v>
                </c:pt>
                <c:pt idx="1">
                  <c:v>1.0416666666666659</c:v>
                </c:pt>
                <c:pt idx="2">
                  <c:v>2.1739130434782608</c:v>
                </c:pt>
                <c:pt idx="3">
                  <c:v>0.62959076600209862</c:v>
                </c:pt>
                <c:pt idx="4">
                  <c:v>1.2820512820512822</c:v>
                </c:pt>
                <c:pt idx="5">
                  <c:v>0.82644628099173556</c:v>
                </c:pt>
              </c:numCache>
            </c:numRef>
          </c:val>
        </c:ser>
        <c:overlap val="100"/>
        <c:axId val="71528448"/>
        <c:axId val="71529984"/>
      </c:barChart>
      <c:catAx>
        <c:axId val="71528448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1529984"/>
        <c:crosses val="autoZero"/>
        <c:auto val="1"/>
        <c:lblAlgn val="ctr"/>
        <c:lblOffset val="100"/>
      </c:catAx>
      <c:valAx>
        <c:axId val="71529984"/>
        <c:scaling>
          <c:orientation val="minMax"/>
        </c:scaling>
        <c:axPos val="b"/>
        <c:numFmt formatCode="0%" sourceLinked="1"/>
        <c:tickLblPos val="nextTo"/>
        <c:crossAx val="715284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join_ind100</c:v>
                </c:pt>
              </c:strCache>
            </c:strRef>
          </c:tx>
          <c:spPr>
            <a:solidFill>
              <a:srgbClr val="FF0000"/>
            </a:solidFill>
            <a:effectLst>
              <a:outerShdw blurRad="50800" dist="50800" dir="5400000" algn="ctr" rotWithShape="0">
                <a:srgbClr val="C00000"/>
              </a:outerShdw>
            </a:effectLst>
          </c:spPr>
          <c:dPt>
            <c:idx val="2"/>
            <c:spPr>
              <a:solidFill>
                <a:schemeClr val="accent5">
                  <a:lumMod val="75000"/>
                </a:schemeClr>
              </a:solidFill>
              <a:effectLst>
                <a:outerShdw blurRad="50800" dist="50800" dir="5400000" algn="ctr" rotWithShape="0">
                  <a:srgbClr val="C00000"/>
                </a:outerShdw>
              </a:effectLst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effectLst>
                <a:outerShdw blurRad="50800" dist="50800" dir="5400000" algn="ctr" rotWithShape="0">
                  <a:srgbClr val="C00000"/>
                </a:outerShdw>
              </a:effectLst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  <a:effectLst>
                <a:outerShdw blurRad="50800" dist="50800" dir="5400000" algn="ctr" rotWithShape="0">
                  <a:srgbClr val="C00000"/>
                </a:outerShdw>
              </a:effectLst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rgbClr val="C00000"/>
                </a:outerShdw>
              </a:effectLst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rgbClr val="C00000"/>
                </a:outerShdw>
              </a:effectLst>
            </c:spPr>
          </c:dPt>
          <c:dPt>
            <c:idx val="7"/>
            <c:spPr>
              <a:solidFill>
                <a:schemeClr val="tx2">
                  <a:lumMod val="75000"/>
                </a:schemeClr>
              </a:solidFill>
              <a:effectLst>
                <a:outerShdw blurRad="50800" dist="50800" dir="5400000" algn="ctr" rotWithShape="0">
                  <a:srgbClr val="C00000"/>
                </a:outerShdw>
              </a:effectLst>
            </c:spPr>
          </c:dPt>
          <c:dPt>
            <c:idx val="8"/>
            <c:spPr>
              <a:solidFill>
                <a:schemeClr val="tx2">
                  <a:lumMod val="75000"/>
                </a:schemeClr>
              </a:solidFill>
              <a:effectLst>
                <a:outerShdw blurRad="50800" dist="50800" dir="5400000" algn="ctr" rotWithShape="0">
                  <a:srgbClr val="C00000"/>
                </a:outerShdw>
              </a:effectLst>
            </c:spPr>
          </c:dPt>
          <c:dPt>
            <c:idx val="9"/>
            <c:spPr>
              <a:solidFill>
                <a:srgbClr val="00B050"/>
              </a:solidFill>
              <a:effectLst>
                <a:outerShdw blurRad="50800" dist="50800" dir="5400000" algn="ctr" rotWithShape="0">
                  <a:srgbClr val="C00000"/>
                </a:outerShdw>
              </a:effectLst>
            </c:spPr>
          </c:dPt>
          <c:dPt>
            <c:idx val="10"/>
            <c:spPr>
              <a:solidFill>
                <a:srgbClr val="00B050"/>
              </a:solidFill>
              <a:effectLst>
                <a:outerShdw blurRad="50800" dist="50800" dir="5400000" algn="ctr" rotWithShape="0">
                  <a:srgbClr val="C00000"/>
                </a:outerShdw>
              </a:effectLst>
            </c:spPr>
          </c:dPt>
          <c:dPt>
            <c:idx val="11"/>
            <c:spPr>
              <a:solidFill>
                <a:srgbClr val="00B050"/>
              </a:solidFill>
              <a:effectLst>
                <a:outerShdw blurRad="50800" dist="50800" dir="5400000" algn="ctr" rotWithShape="0">
                  <a:srgbClr val="C00000"/>
                </a:outerShdw>
              </a:effectLst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Лист1!$B$1:$M$2</c:f>
              <c:multiLvlStrCache>
                <c:ptCount val="12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16-24</c:v>
                  </c:pt>
                  <c:pt idx="3">
                    <c:v>25-34</c:v>
                  </c:pt>
                  <c:pt idx="4">
                    <c:v>35-45</c:v>
                  </c:pt>
                  <c:pt idx="5">
                    <c:v>Среднее</c:v>
                  </c:pt>
                  <c:pt idx="6">
                    <c:v>Высшее</c:v>
                  </c:pt>
                  <c:pt idx="7">
                    <c:v>Город</c:v>
                  </c:pt>
                  <c:pt idx="8">
                    <c:v>Село</c:v>
                  </c:pt>
                  <c:pt idx="9">
                    <c:v>Бедные</c:v>
                  </c:pt>
                  <c:pt idx="10">
                    <c:v>Средние</c:v>
                  </c:pt>
                  <c:pt idx="11">
                    <c:v>Обеспеченные</c:v>
                  </c:pt>
                </c:lvl>
                <c:lvl>
                  <c:pt idx="0">
                    <c:v>Пол</c:v>
                  </c:pt>
                  <c:pt idx="2">
                    <c:v>Возраст</c:v>
                  </c:pt>
                  <c:pt idx="5">
                    <c:v>Образование</c:v>
                  </c:pt>
                  <c:pt idx="7">
                    <c:v>Поселение</c:v>
                  </c:pt>
                  <c:pt idx="9">
                    <c:v>Уровень жизни</c:v>
                  </c:pt>
                </c:lvl>
              </c:multiLvlStrCache>
            </c:multiLvlStrRef>
          </c:cat>
          <c:val>
            <c:numRef>
              <c:f>Лист1!$B$3:$M$3</c:f>
              <c:numCache>
                <c:formatCode>####.00</c:formatCode>
                <c:ptCount val="12"/>
                <c:pt idx="0">
                  <c:v>40.617481956695592</c:v>
                </c:pt>
                <c:pt idx="1">
                  <c:v>38.004895960832194</c:v>
                </c:pt>
                <c:pt idx="2">
                  <c:v>37.146448774355761</c:v>
                </c:pt>
                <c:pt idx="3">
                  <c:v>42.042300698631486</c:v>
                </c:pt>
                <c:pt idx="4">
                  <c:v>36.696306429548557</c:v>
                </c:pt>
                <c:pt idx="5">
                  <c:v>38.482584447016187</c:v>
                </c:pt>
                <c:pt idx="6">
                  <c:v>41.500308705494952</c:v>
                </c:pt>
                <c:pt idx="7">
                  <c:v>40.224901904488483</c:v>
                </c:pt>
                <c:pt idx="8">
                  <c:v>36.051679586562855</c:v>
                </c:pt>
                <c:pt idx="9">
                  <c:v>35.450760838357731</c:v>
                </c:pt>
                <c:pt idx="10">
                  <c:v>39.480979516402144</c:v>
                </c:pt>
                <c:pt idx="11">
                  <c:v>40.193798449612395</c:v>
                </c:pt>
              </c:numCache>
            </c:numRef>
          </c:val>
        </c:ser>
        <c:shape val="cylinder"/>
        <c:axId val="73040256"/>
        <c:axId val="73041792"/>
        <c:axId val="0"/>
      </c:bar3DChart>
      <c:catAx>
        <c:axId val="7304025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3041792"/>
        <c:crosses val="autoZero"/>
        <c:auto val="1"/>
        <c:lblAlgn val="ctr"/>
        <c:lblOffset val="100"/>
      </c:catAx>
      <c:valAx>
        <c:axId val="73041792"/>
        <c:scaling>
          <c:orientation val="minMax"/>
        </c:scaling>
        <c:axPos val="l"/>
        <c:numFmt formatCode="####.00" sourceLinked="1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3040256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Лист10!$B$1</c:f>
              <c:strCache>
                <c:ptCount val="1"/>
                <c:pt idx="0">
                  <c:v>Бедные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Лист10!$A$2:$A$9</c:f>
              <c:strCache>
                <c:ptCount val="8"/>
                <c:pt idx="0">
                  <c:v>Покупает для него/них интересные книги</c:v>
                </c:pt>
                <c:pt idx="1">
                  <c:v>Дарит ему фильмы, компьютерные игры</c:v>
                </c:pt>
                <c:pt idx="2">
                  <c:v>Разрешает ему/им больше времени проводить у компьютера</c:v>
                </c:pt>
                <c:pt idx="3">
                  <c:v>Старается проводить с ребенком/детьми больше времени</c:v>
                </c:pt>
                <c:pt idx="4">
                  <c:v>Покупает для него/них что-нибудь из одежды</c:v>
                </c:pt>
                <c:pt idx="5">
                  <c:v>Дает больше денег на карманные расходы</c:v>
                </c:pt>
                <c:pt idx="6">
                  <c:v>Старается приготовить или купить для ребенка/них что-нибудь</c:v>
                </c:pt>
                <c:pt idx="7">
                  <c:v>Хвалит его, говорит хорошие слова</c:v>
                </c:pt>
              </c:strCache>
            </c:strRef>
          </c:cat>
          <c:val>
            <c:numRef>
              <c:f>Лист10!$B$2:$B$9</c:f>
              <c:numCache>
                <c:formatCode>#,##0.0</c:formatCode>
                <c:ptCount val="8"/>
                <c:pt idx="0">
                  <c:v>5.6603773584905657</c:v>
                </c:pt>
                <c:pt idx="1">
                  <c:v>5.6603773584905657</c:v>
                </c:pt>
                <c:pt idx="2">
                  <c:v>5.6603773584905657</c:v>
                </c:pt>
                <c:pt idx="3">
                  <c:v>15.09433962264151</c:v>
                </c:pt>
                <c:pt idx="4">
                  <c:v>24.528301886792452</c:v>
                </c:pt>
                <c:pt idx="5">
                  <c:v>20.754716981131871</c:v>
                </c:pt>
                <c:pt idx="6">
                  <c:v>45.283018867924532</c:v>
                </c:pt>
                <c:pt idx="7">
                  <c:v>66.037735849056588</c:v>
                </c:pt>
              </c:numCache>
            </c:numRef>
          </c:val>
        </c:ser>
        <c:ser>
          <c:idx val="1"/>
          <c:order val="1"/>
          <c:tx>
            <c:strRef>
              <c:f>Лист10!$C$1</c:f>
              <c:strCache>
                <c:ptCount val="1"/>
                <c:pt idx="0">
                  <c:v>Средние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Лист10!$A$2:$A$9</c:f>
              <c:strCache>
                <c:ptCount val="8"/>
                <c:pt idx="0">
                  <c:v>Покупает для него/них интересные книги</c:v>
                </c:pt>
                <c:pt idx="1">
                  <c:v>Дарит ему фильмы, компьютерные игры</c:v>
                </c:pt>
                <c:pt idx="2">
                  <c:v>Разрешает ему/им больше времени проводить у компьютера</c:v>
                </c:pt>
                <c:pt idx="3">
                  <c:v>Старается проводить с ребенком/детьми больше времени</c:v>
                </c:pt>
                <c:pt idx="4">
                  <c:v>Покупает для него/них что-нибудь из одежды</c:v>
                </c:pt>
                <c:pt idx="5">
                  <c:v>Дает больше денег на карманные расходы</c:v>
                </c:pt>
                <c:pt idx="6">
                  <c:v>Старается приготовить или купить для ребенка/них что-нибудь</c:v>
                </c:pt>
                <c:pt idx="7">
                  <c:v>Хвалит его, говорит хорошие слова</c:v>
                </c:pt>
              </c:strCache>
            </c:strRef>
          </c:cat>
          <c:val>
            <c:numRef>
              <c:f>Лист10!$C$2:$C$9</c:f>
              <c:numCache>
                <c:formatCode>#,##0.0</c:formatCode>
                <c:ptCount val="8"/>
                <c:pt idx="0">
                  <c:v>6.4367816091954015</c:v>
                </c:pt>
                <c:pt idx="1">
                  <c:v>7.5862068965517304</c:v>
                </c:pt>
                <c:pt idx="2">
                  <c:v>8.9655172413793984</c:v>
                </c:pt>
                <c:pt idx="3">
                  <c:v>18.16091954022972</c:v>
                </c:pt>
                <c:pt idx="4">
                  <c:v>26.436781609195403</c:v>
                </c:pt>
                <c:pt idx="5">
                  <c:v>31.494252873562942</c:v>
                </c:pt>
                <c:pt idx="6">
                  <c:v>49.885057471263757</c:v>
                </c:pt>
                <c:pt idx="7">
                  <c:v>66.436781609195407</c:v>
                </c:pt>
              </c:numCache>
            </c:numRef>
          </c:val>
        </c:ser>
        <c:ser>
          <c:idx val="2"/>
          <c:order val="2"/>
          <c:tx>
            <c:strRef>
              <c:f>Лист10!$D$1</c:f>
              <c:strCache>
                <c:ptCount val="1"/>
                <c:pt idx="0">
                  <c:v>Обеспеченные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Лист10!$A$2:$A$9</c:f>
              <c:strCache>
                <c:ptCount val="8"/>
                <c:pt idx="0">
                  <c:v>Покупает для него/них интересные книги</c:v>
                </c:pt>
                <c:pt idx="1">
                  <c:v>Дарит ему фильмы, компьютерные игры</c:v>
                </c:pt>
                <c:pt idx="2">
                  <c:v>Разрешает ему/им больше времени проводить у компьютера</c:v>
                </c:pt>
                <c:pt idx="3">
                  <c:v>Старается проводить с ребенком/детьми больше времени</c:v>
                </c:pt>
                <c:pt idx="4">
                  <c:v>Покупает для него/них что-нибудь из одежды</c:v>
                </c:pt>
                <c:pt idx="5">
                  <c:v>Дает больше денег на карманные расходы</c:v>
                </c:pt>
                <c:pt idx="6">
                  <c:v>Старается приготовить или купить для ребенка/них что-нибудь</c:v>
                </c:pt>
                <c:pt idx="7">
                  <c:v>Хвалит его, говорит хорошие слова</c:v>
                </c:pt>
              </c:strCache>
            </c:strRef>
          </c:cat>
          <c:val>
            <c:numRef>
              <c:f>Лист10!$D$2:$D$9</c:f>
              <c:numCache>
                <c:formatCode>#,##0.0</c:formatCode>
                <c:ptCount val="8"/>
                <c:pt idx="0">
                  <c:v>9.6774193548387206</c:v>
                </c:pt>
                <c:pt idx="1">
                  <c:v>9.6774193548387206</c:v>
                </c:pt>
                <c:pt idx="2">
                  <c:v>9.6774193548387206</c:v>
                </c:pt>
                <c:pt idx="3">
                  <c:v>22.580645161290324</c:v>
                </c:pt>
                <c:pt idx="4">
                  <c:v>16.129032258064516</c:v>
                </c:pt>
                <c:pt idx="5">
                  <c:v>29.032258064516135</c:v>
                </c:pt>
                <c:pt idx="6">
                  <c:v>51.612903225806448</c:v>
                </c:pt>
                <c:pt idx="7">
                  <c:v>58.064516129032256</c:v>
                </c:pt>
              </c:numCache>
            </c:numRef>
          </c:val>
        </c:ser>
        <c:ser>
          <c:idx val="3"/>
          <c:order val="3"/>
          <c:tx>
            <c:strRef>
              <c:f>Лист10!$E$1</c:f>
              <c:strCache>
                <c:ptCount val="1"/>
                <c:pt idx="0">
                  <c:v>В целом</c:v>
                </c:pt>
              </c:strCache>
            </c:strRef>
          </c:tx>
          <c:spPr>
            <a:solidFill>
              <a:srgbClr val="FF3333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Лист10!$A$2:$A$9</c:f>
              <c:strCache>
                <c:ptCount val="8"/>
                <c:pt idx="0">
                  <c:v>Покупает для него/них интересные книги</c:v>
                </c:pt>
                <c:pt idx="1">
                  <c:v>Дарит ему фильмы, компьютерные игры</c:v>
                </c:pt>
                <c:pt idx="2">
                  <c:v>Разрешает ему/им больше времени проводить у компьютера</c:v>
                </c:pt>
                <c:pt idx="3">
                  <c:v>Старается проводить с ребенком/детьми больше времени</c:v>
                </c:pt>
                <c:pt idx="4">
                  <c:v>Покупает для него/них что-нибудь из одежды</c:v>
                </c:pt>
                <c:pt idx="5">
                  <c:v>Дает больше денег на карманные расходы</c:v>
                </c:pt>
                <c:pt idx="6">
                  <c:v>Старается приготовить или купить для ребенка/них что-нибудь</c:v>
                </c:pt>
                <c:pt idx="7">
                  <c:v>Хвалит его, говорит хорошие слова</c:v>
                </c:pt>
              </c:strCache>
            </c:strRef>
          </c:cat>
          <c:val>
            <c:numRef>
              <c:f>Лист10!$E$2:$E$9</c:f>
              <c:numCache>
                <c:formatCode>#,##0.0</c:formatCode>
                <c:ptCount val="8"/>
                <c:pt idx="0">
                  <c:v>6.3</c:v>
                </c:pt>
                <c:pt idx="1">
                  <c:v>7.6</c:v>
                </c:pt>
                <c:pt idx="2">
                  <c:v>9</c:v>
                </c:pt>
                <c:pt idx="3">
                  <c:v>17.899999999999999</c:v>
                </c:pt>
                <c:pt idx="4">
                  <c:v>25.6</c:v>
                </c:pt>
                <c:pt idx="5">
                  <c:v>30.970149253731002</c:v>
                </c:pt>
                <c:pt idx="6">
                  <c:v>49.626865671641774</c:v>
                </c:pt>
                <c:pt idx="7">
                  <c:v>64.925373134327728</c:v>
                </c:pt>
              </c:numCache>
            </c:numRef>
          </c:val>
        </c:ser>
        <c:overlap val="-33"/>
        <c:axId val="73095424"/>
        <c:axId val="73129984"/>
      </c:barChart>
      <c:catAx>
        <c:axId val="73095424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73129984"/>
        <c:crosses val="autoZero"/>
        <c:auto val="1"/>
        <c:lblAlgn val="l"/>
        <c:lblOffset val="100"/>
      </c:catAx>
      <c:valAx>
        <c:axId val="73129984"/>
        <c:scaling>
          <c:orientation val="minMax"/>
        </c:scaling>
        <c:axPos val="b"/>
        <c:numFmt formatCode="#,##0.0" sourceLinked="1"/>
        <c:tickLblPos val="nextTo"/>
        <c:crossAx val="730954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Лист11!$A$3</c:f>
              <c:strCache>
                <c:ptCount val="1"/>
                <c:pt idx="0">
                  <c:v>Не приходилось</c:v>
                </c:pt>
              </c:strCache>
            </c:strRef>
          </c:tx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</c:dLbls>
          <c:cat>
            <c:multiLvlStrRef>
              <c:f>Лист11!$B$1:$G$2</c:f>
              <c:multiLvlStrCache>
                <c:ptCount val="6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  <c:pt idx="5">
                    <c:v>В целом</c:v>
                  </c:pt>
                </c:lvl>
                <c:lvl>
                  <c:pt idx="0">
                    <c:v>Пол</c:v>
                  </c:pt>
                  <c:pt idx="2">
                    <c:v>Уровень жизни</c:v>
                  </c:pt>
                </c:lvl>
              </c:multiLvlStrCache>
            </c:multiLvlStrRef>
          </c:cat>
          <c:val>
            <c:numRef>
              <c:f>Лист11!$B$3:$G$3</c:f>
              <c:numCache>
                <c:formatCode>#,##0.0</c:formatCode>
                <c:ptCount val="6"/>
                <c:pt idx="0">
                  <c:v>57.894736842105594</c:v>
                </c:pt>
                <c:pt idx="1">
                  <c:v>46.296296296296298</c:v>
                </c:pt>
                <c:pt idx="2">
                  <c:v>66.666666666666671</c:v>
                </c:pt>
                <c:pt idx="3">
                  <c:v>51.002227171491974</c:v>
                </c:pt>
                <c:pt idx="4">
                  <c:v>41.935483870967751</c:v>
                </c:pt>
                <c:pt idx="5">
                  <c:v>51.086956521739125</c:v>
                </c:pt>
              </c:numCache>
            </c:numRef>
          </c:val>
        </c:ser>
        <c:ser>
          <c:idx val="1"/>
          <c:order val="1"/>
          <c:tx>
            <c:strRef>
              <c:f>Лист11!$A$4</c:f>
              <c:strCache>
                <c:ptCount val="1"/>
                <c:pt idx="0">
                  <c:v>Приходилось редко</c:v>
                </c:pt>
              </c:strCache>
            </c:strRef>
          </c:tx>
          <c:spPr>
            <a:solidFill>
              <a:srgbClr val="FF3333"/>
            </a:solidFill>
          </c:spPr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</c:dLbls>
          <c:cat>
            <c:multiLvlStrRef>
              <c:f>Лист11!$B$1:$G$2</c:f>
              <c:multiLvlStrCache>
                <c:ptCount val="6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  <c:pt idx="5">
                    <c:v>В целом</c:v>
                  </c:pt>
                </c:lvl>
                <c:lvl>
                  <c:pt idx="0">
                    <c:v>Пол</c:v>
                  </c:pt>
                  <c:pt idx="2">
                    <c:v>Уровень жизни</c:v>
                  </c:pt>
                </c:lvl>
              </c:multiLvlStrCache>
            </c:multiLvlStrRef>
          </c:cat>
          <c:val>
            <c:numRef>
              <c:f>Лист11!$B$4:$G$4</c:f>
              <c:numCache>
                <c:formatCode>#,##0.0</c:formatCode>
                <c:ptCount val="6"/>
                <c:pt idx="0">
                  <c:v>27.631578947368435</c:v>
                </c:pt>
                <c:pt idx="1">
                  <c:v>30.864197530864189</c:v>
                </c:pt>
                <c:pt idx="2">
                  <c:v>20.370370370370289</c:v>
                </c:pt>
                <c:pt idx="3">
                  <c:v>30.512249443207129</c:v>
                </c:pt>
                <c:pt idx="4">
                  <c:v>29.032258064516135</c:v>
                </c:pt>
                <c:pt idx="5">
                  <c:v>29.528985507246375</c:v>
                </c:pt>
              </c:numCache>
            </c:numRef>
          </c:val>
        </c:ser>
        <c:ser>
          <c:idx val="2"/>
          <c:order val="2"/>
          <c:tx>
            <c:strRef>
              <c:f>Лист11!$A$5</c:f>
              <c:strCache>
                <c:ptCount val="1"/>
                <c:pt idx="0">
                  <c:v>Приходилось иногда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</c:dLbls>
          <c:cat>
            <c:multiLvlStrRef>
              <c:f>Лист11!$B$1:$G$2</c:f>
              <c:multiLvlStrCache>
                <c:ptCount val="6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  <c:pt idx="5">
                    <c:v>В целом</c:v>
                  </c:pt>
                </c:lvl>
                <c:lvl>
                  <c:pt idx="0">
                    <c:v>Пол</c:v>
                  </c:pt>
                  <c:pt idx="2">
                    <c:v>Уровень жизни</c:v>
                  </c:pt>
                </c:lvl>
              </c:multiLvlStrCache>
            </c:multiLvlStrRef>
          </c:cat>
          <c:val>
            <c:numRef>
              <c:f>Лист11!$B$5:$G$5</c:f>
              <c:numCache>
                <c:formatCode>#,##0.0</c:formatCode>
                <c:ptCount val="6"/>
                <c:pt idx="0">
                  <c:v>13.596491228070175</c:v>
                </c:pt>
                <c:pt idx="1">
                  <c:v>20.370370370370289</c:v>
                </c:pt>
                <c:pt idx="2">
                  <c:v>11.111111111111015</c:v>
                </c:pt>
                <c:pt idx="3">
                  <c:v>16.481069042316189</c:v>
                </c:pt>
                <c:pt idx="4">
                  <c:v>29.032258064516135</c:v>
                </c:pt>
                <c:pt idx="5">
                  <c:v>17.572463768115927</c:v>
                </c:pt>
              </c:numCache>
            </c:numRef>
          </c:val>
        </c:ser>
        <c:ser>
          <c:idx val="3"/>
          <c:order val="3"/>
          <c:tx>
            <c:strRef>
              <c:f>Лист11!$A$6</c:f>
              <c:strCache>
                <c:ptCount val="1"/>
                <c:pt idx="0">
                  <c:v>Приходилось часто</c:v>
                </c:pt>
              </c:strCache>
            </c:strRef>
          </c:tx>
          <c:cat>
            <c:multiLvlStrRef>
              <c:f>Лист11!$B$1:$G$2</c:f>
              <c:multiLvlStrCache>
                <c:ptCount val="6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  <c:pt idx="5">
                    <c:v>В целом</c:v>
                  </c:pt>
                </c:lvl>
                <c:lvl>
                  <c:pt idx="0">
                    <c:v>Пол</c:v>
                  </c:pt>
                  <c:pt idx="2">
                    <c:v>Уровень жизни</c:v>
                  </c:pt>
                </c:lvl>
              </c:multiLvlStrCache>
            </c:multiLvlStrRef>
          </c:cat>
          <c:val>
            <c:numRef>
              <c:f>Лист11!$B$6:$G$6</c:f>
              <c:numCache>
                <c:formatCode>#,##0.0</c:formatCode>
                <c:ptCount val="6"/>
                <c:pt idx="0">
                  <c:v>0</c:v>
                </c:pt>
                <c:pt idx="1">
                  <c:v>1.8518518518518521</c:v>
                </c:pt>
                <c:pt idx="2">
                  <c:v>0</c:v>
                </c:pt>
                <c:pt idx="3">
                  <c:v>1.3363028953229399</c:v>
                </c:pt>
                <c:pt idx="4">
                  <c:v>0</c:v>
                </c:pt>
                <c:pt idx="5">
                  <c:v>1.0869565217391381</c:v>
                </c:pt>
              </c:numCache>
            </c:numRef>
          </c:val>
        </c:ser>
        <c:ser>
          <c:idx val="4"/>
          <c:order val="4"/>
          <c:tx>
            <c:strRef>
              <c:f>Лист11!$A$7</c:f>
              <c:strCache>
                <c:ptCount val="1"/>
                <c:pt idx="0">
                  <c:v>Затрудняюсь ответить</c:v>
                </c:pt>
              </c:strCache>
            </c:strRef>
          </c:tx>
          <c:cat>
            <c:multiLvlStrRef>
              <c:f>Лист11!$B$1:$G$2</c:f>
              <c:multiLvlStrCache>
                <c:ptCount val="6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Бедные</c:v>
                  </c:pt>
                  <c:pt idx="3">
                    <c:v>Средние</c:v>
                  </c:pt>
                  <c:pt idx="4">
                    <c:v>Обеспеченные</c:v>
                  </c:pt>
                  <c:pt idx="5">
                    <c:v>В целом</c:v>
                  </c:pt>
                </c:lvl>
                <c:lvl>
                  <c:pt idx="0">
                    <c:v>Пол</c:v>
                  </c:pt>
                  <c:pt idx="2">
                    <c:v>Уровень жизни</c:v>
                  </c:pt>
                </c:lvl>
              </c:multiLvlStrCache>
            </c:multiLvlStrRef>
          </c:cat>
          <c:val>
            <c:numRef>
              <c:f>Лист11!$B$7:$G$7</c:f>
              <c:numCache>
                <c:formatCode>#,##0.0</c:formatCode>
                <c:ptCount val="6"/>
                <c:pt idx="0">
                  <c:v>0.87719298245614064</c:v>
                </c:pt>
                <c:pt idx="1">
                  <c:v>0.61728395061728392</c:v>
                </c:pt>
                <c:pt idx="2">
                  <c:v>1.8518518518518521</c:v>
                </c:pt>
                <c:pt idx="3">
                  <c:v>0.66815144766147905</c:v>
                </c:pt>
                <c:pt idx="4">
                  <c:v>0</c:v>
                </c:pt>
                <c:pt idx="5">
                  <c:v>0.72463768115942062</c:v>
                </c:pt>
              </c:numCache>
            </c:numRef>
          </c:val>
        </c:ser>
        <c:shape val="cylinder"/>
        <c:axId val="73225728"/>
        <c:axId val="73227264"/>
        <c:axId val="0"/>
      </c:bar3DChart>
      <c:catAx>
        <c:axId val="73225728"/>
        <c:scaling>
          <c:orientation val="minMax"/>
        </c:scaling>
        <c:axPos val="b"/>
        <c:numFmt formatCode="#,##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3227264"/>
        <c:crosses val="autoZero"/>
        <c:auto val="1"/>
        <c:lblAlgn val="ctr"/>
        <c:lblOffset val="100"/>
      </c:catAx>
      <c:valAx>
        <c:axId val="73227264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3225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Лист12!$B$1</c:f>
              <c:strCache>
                <c:ptCount val="1"/>
                <c:pt idx="0">
                  <c:v>Среднее</c:v>
                </c:pt>
              </c:strCache>
            </c:strRef>
          </c:tx>
          <c:spPr>
            <a:ln>
              <a:solidFill>
                <a:srgbClr val="519A00"/>
              </a:solidFill>
            </a:ln>
          </c:spPr>
          <c:cat>
            <c:strRef>
              <c:f>Лист12!$A$2:$A$10</c:f>
              <c:strCache>
                <c:ptCount val="9"/>
                <c:pt idx="0">
                  <c:v>Каждый день</c:v>
                </c:pt>
                <c:pt idx="1">
                  <c:v>3-4 раза в неделю</c:v>
                </c:pt>
                <c:pt idx="2">
                  <c:v>1-2 раза в неделю</c:v>
                </c:pt>
                <c:pt idx="3">
                  <c:v>2-3 раза в месяц</c:v>
                </c:pt>
                <c:pt idx="4">
                  <c:v>1 раз в месяц</c:v>
                </c:pt>
                <c:pt idx="5">
                  <c:v>Реже раза в месяц</c:v>
                </c:pt>
                <c:pt idx="6">
                  <c:v>Не приходилось</c:v>
                </c:pt>
                <c:pt idx="7">
                  <c:v>Не хотел бы отвечать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Лист12!$B$2:$B$10</c:f>
              <c:numCache>
                <c:formatCode>#,##0.0</c:formatCode>
                <c:ptCount val="9"/>
                <c:pt idx="0">
                  <c:v>1.408450704225352</c:v>
                </c:pt>
                <c:pt idx="1">
                  <c:v>2.3474178403755892</c:v>
                </c:pt>
                <c:pt idx="2">
                  <c:v>7.5117370892018824</c:v>
                </c:pt>
                <c:pt idx="3">
                  <c:v>10.328638497652568</c:v>
                </c:pt>
                <c:pt idx="4">
                  <c:v>11.737089201877934</c:v>
                </c:pt>
                <c:pt idx="5">
                  <c:v>39.906103286384983</c:v>
                </c:pt>
                <c:pt idx="6">
                  <c:v>22.065727699530285</c:v>
                </c:pt>
                <c:pt idx="7">
                  <c:v>1.408450704225352</c:v>
                </c:pt>
                <c:pt idx="8">
                  <c:v>3.2863849765258215</c:v>
                </c:pt>
              </c:numCache>
            </c:numRef>
          </c:val>
        </c:ser>
        <c:ser>
          <c:idx val="1"/>
          <c:order val="1"/>
          <c:tx>
            <c:strRef>
              <c:f>Лист12!$C$1</c:f>
              <c:strCache>
                <c:ptCount val="1"/>
                <c:pt idx="0">
                  <c:v>Высшее</c:v>
                </c:pt>
              </c:strCache>
            </c:strRef>
          </c:tx>
          <c:cat>
            <c:strRef>
              <c:f>Лист12!$A$2:$A$10</c:f>
              <c:strCache>
                <c:ptCount val="9"/>
                <c:pt idx="0">
                  <c:v>Каждый день</c:v>
                </c:pt>
                <c:pt idx="1">
                  <c:v>3-4 раза в неделю</c:v>
                </c:pt>
                <c:pt idx="2">
                  <c:v>1-2 раза в неделю</c:v>
                </c:pt>
                <c:pt idx="3">
                  <c:v>2-3 раза в месяц</c:v>
                </c:pt>
                <c:pt idx="4">
                  <c:v>1 раз в месяц</c:v>
                </c:pt>
                <c:pt idx="5">
                  <c:v>Реже раза в месяц</c:v>
                </c:pt>
                <c:pt idx="6">
                  <c:v>Не приходилось</c:v>
                </c:pt>
                <c:pt idx="7">
                  <c:v>Не хотел бы отвечать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Лист12!$C$2:$C$10</c:f>
              <c:numCache>
                <c:formatCode>#,##0.0</c:formatCode>
                <c:ptCount val="9"/>
                <c:pt idx="0">
                  <c:v>0</c:v>
                </c:pt>
                <c:pt idx="1">
                  <c:v>7.1428571428571415</c:v>
                </c:pt>
                <c:pt idx="2">
                  <c:v>5.3571428571428346</c:v>
                </c:pt>
                <c:pt idx="3">
                  <c:v>7.1428571428571415</c:v>
                </c:pt>
                <c:pt idx="4">
                  <c:v>14.285714285714286</c:v>
                </c:pt>
                <c:pt idx="5">
                  <c:v>33.92857142857185</c:v>
                </c:pt>
                <c:pt idx="6">
                  <c:v>30.357142857142829</c:v>
                </c:pt>
                <c:pt idx="7">
                  <c:v>0</c:v>
                </c:pt>
                <c:pt idx="8">
                  <c:v>1.7857142857142716</c:v>
                </c:pt>
              </c:numCache>
            </c:numRef>
          </c:val>
        </c:ser>
        <c:ser>
          <c:idx val="2"/>
          <c:order val="2"/>
          <c:tx>
            <c:strRef>
              <c:f>Лист12!$D$1</c:f>
              <c:strCache>
                <c:ptCount val="1"/>
                <c:pt idx="0">
                  <c:v>в целом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Лист12!$A$2:$A$10</c:f>
              <c:strCache>
                <c:ptCount val="9"/>
                <c:pt idx="0">
                  <c:v>Каждый день</c:v>
                </c:pt>
                <c:pt idx="1">
                  <c:v>3-4 раза в неделю</c:v>
                </c:pt>
                <c:pt idx="2">
                  <c:v>1-2 раза в неделю</c:v>
                </c:pt>
                <c:pt idx="3">
                  <c:v>2-3 раза в месяц</c:v>
                </c:pt>
                <c:pt idx="4">
                  <c:v>1 раз в месяц</c:v>
                </c:pt>
                <c:pt idx="5">
                  <c:v>Реже раза в месяц</c:v>
                </c:pt>
                <c:pt idx="6">
                  <c:v>Не приходилось</c:v>
                </c:pt>
                <c:pt idx="7">
                  <c:v>Не хотел бы отвечать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Лист12!$D$2:$D$10</c:f>
              <c:numCache>
                <c:formatCode>#,##0.0</c:formatCode>
                <c:ptCount val="9"/>
                <c:pt idx="0">
                  <c:v>1.1152416356877324</c:v>
                </c:pt>
                <c:pt idx="1">
                  <c:v>3.3457249070631971</c:v>
                </c:pt>
                <c:pt idx="2">
                  <c:v>7.0631970260223049</c:v>
                </c:pt>
                <c:pt idx="3">
                  <c:v>9.6654275092937247</c:v>
                </c:pt>
                <c:pt idx="4">
                  <c:v>12.267657992565056</c:v>
                </c:pt>
                <c:pt idx="5">
                  <c:v>38.661710037175268</c:v>
                </c:pt>
                <c:pt idx="6">
                  <c:v>23.791821561338288</c:v>
                </c:pt>
                <c:pt idx="7">
                  <c:v>1.1152416356877324</c:v>
                </c:pt>
                <c:pt idx="8">
                  <c:v>2.9739776951672861</c:v>
                </c:pt>
              </c:numCache>
            </c:numRef>
          </c:val>
        </c:ser>
        <c:marker val="1"/>
        <c:axId val="73307648"/>
        <c:axId val="73309184"/>
      </c:lineChart>
      <c:catAx>
        <c:axId val="7330764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3309184"/>
        <c:crosses val="autoZero"/>
        <c:auto val="1"/>
        <c:lblAlgn val="ctr"/>
        <c:lblOffset val="100"/>
      </c:catAx>
      <c:valAx>
        <c:axId val="73309184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33076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Лист13!$B$1</c:f>
              <c:strCache>
                <c:ptCount val="1"/>
                <c:pt idx="0">
                  <c:v>Бедные</c:v>
                </c:pt>
              </c:strCache>
            </c:strRef>
          </c:tx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</c:dLbls>
          <c:cat>
            <c:strRef>
              <c:f>Лист13!$A$2:$A$10</c:f>
              <c:strCache>
                <c:ptCount val="9"/>
                <c:pt idx="0">
                  <c:v>Наказывал/а ремнем</c:v>
                </c:pt>
                <c:pt idx="1">
                  <c:v>Запрещал/а встречаться с друзьями, подругами</c:v>
                </c:pt>
                <c:pt idx="2">
                  <c:v>Давали подзатыльник</c:v>
                </c:pt>
                <c:pt idx="3">
                  <c:v>Запрещал/а смотреть телевизор, видео</c:v>
                </c:pt>
                <c:pt idx="4">
                  <c:v>Ставил/а в угол</c:v>
                </c:pt>
                <c:pt idx="5">
                  <c:v>Запрещал/а гулять</c:v>
                </c:pt>
                <c:pt idx="6">
                  <c:v>Запрещал/а использовать компьютер, выходить в Интернет</c:v>
                </c:pt>
                <c:pt idx="7">
                  <c:v>Давал/давала шлепки ниже пояса</c:v>
                </c:pt>
                <c:pt idx="8">
                  <c:v>Ругал/а, громко отчитывали</c:v>
                </c:pt>
              </c:strCache>
            </c:strRef>
          </c:cat>
          <c:val>
            <c:numRef>
              <c:f>Лист13!$B$2:$B$10</c:f>
              <c:numCache>
                <c:formatCode>#,##0.0</c:formatCode>
                <c:ptCount val="9"/>
                <c:pt idx="0">
                  <c:v>7.4074074074074066</c:v>
                </c:pt>
                <c:pt idx="1">
                  <c:v>9.2592592592593608</c:v>
                </c:pt>
                <c:pt idx="2">
                  <c:v>9.2592592592593608</c:v>
                </c:pt>
                <c:pt idx="3">
                  <c:v>11.111111111110999</c:v>
                </c:pt>
                <c:pt idx="4">
                  <c:v>16.666666666666668</c:v>
                </c:pt>
                <c:pt idx="5">
                  <c:v>16.666666666666668</c:v>
                </c:pt>
                <c:pt idx="6">
                  <c:v>7.4074074074074066</c:v>
                </c:pt>
                <c:pt idx="7">
                  <c:v>12.962962962962974</c:v>
                </c:pt>
                <c:pt idx="8">
                  <c:v>38.888888888888886</c:v>
                </c:pt>
              </c:numCache>
            </c:numRef>
          </c:val>
        </c:ser>
        <c:ser>
          <c:idx val="1"/>
          <c:order val="1"/>
          <c:tx>
            <c:strRef>
              <c:f>Лист13!$C$1</c:f>
              <c:strCache>
                <c:ptCount val="1"/>
                <c:pt idx="0">
                  <c:v>Средние</c:v>
                </c:pt>
              </c:strCache>
            </c:strRef>
          </c:tx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</c:dLbls>
          <c:cat>
            <c:strRef>
              <c:f>Лист13!$A$2:$A$10</c:f>
              <c:strCache>
                <c:ptCount val="9"/>
                <c:pt idx="0">
                  <c:v>Наказывал/а ремнем</c:v>
                </c:pt>
                <c:pt idx="1">
                  <c:v>Запрещал/а встречаться с друзьями, подругами</c:v>
                </c:pt>
                <c:pt idx="2">
                  <c:v>Давали подзатыльник</c:v>
                </c:pt>
                <c:pt idx="3">
                  <c:v>Запрещал/а смотреть телевизор, видео</c:v>
                </c:pt>
                <c:pt idx="4">
                  <c:v>Ставил/а в угол</c:v>
                </c:pt>
                <c:pt idx="5">
                  <c:v>Запрещал/а гулять</c:v>
                </c:pt>
                <c:pt idx="6">
                  <c:v>Запрещал/а использовать компьютер, выходить в Интернет</c:v>
                </c:pt>
                <c:pt idx="7">
                  <c:v>Давал/давала шлепки ниже пояса</c:v>
                </c:pt>
                <c:pt idx="8">
                  <c:v>Ругал/а, громко отчитывали</c:v>
                </c:pt>
              </c:strCache>
            </c:strRef>
          </c:cat>
          <c:val>
            <c:numRef>
              <c:f>Лист13!$C$2:$C$10</c:f>
              <c:numCache>
                <c:formatCode>#,##0.0</c:formatCode>
                <c:ptCount val="9"/>
                <c:pt idx="0">
                  <c:v>3.5714285714285707</c:v>
                </c:pt>
                <c:pt idx="1">
                  <c:v>5.1339285714285685</c:v>
                </c:pt>
                <c:pt idx="2">
                  <c:v>6.25</c:v>
                </c:pt>
                <c:pt idx="3">
                  <c:v>8.9285714285713489</c:v>
                </c:pt>
                <c:pt idx="4">
                  <c:v>14.062500000000076</c:v>
                </c:pt>
                <c:pt idx="5">
                  <c:v>15.625</c:v>
                </c:pt>
                <c:pt idx="6">
                  <c:v>17.410714285714189</c:v>
                </c:pt>
                <c:pt idx="7">
                  <c:v>23.660714285714189</c:v>
                </c:pt>
                <c:pt idx="8">
                  <c:v>35.044642857142286</c:v>
                </c:pt>
              </c:numCache>
            </c:numRef>
          </c:val>
        </c:ser>
        <c:ser>
          <c:idx val="2"/>
          <c:order val="2"/>
          <c:tx>
            <c:strRef>
              <c:f>Лист13!$D$1</c:f>
              <c:strCache>
                <c:ptCount val="1"/>
                <c:pt idx="0">
                  <c:v>Обеспеченные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</c:dLbls>
          <c:cat>
            <c:strRef>
              <c:f>Лист13!$A$2:$A$10</c:f>
              <c:strCache>
                <c:ptCount val="9"/>
                <c:pt idx="0">
                  <c:v>Наказывал/а ремнем</c:v>
                </c:pt>
                <c:pt idx="1">
                  <c:v>Запрещал/а встречаться с друзьями, подругами</c:v>
                </c:pt>
                <c:pt idx="2">
                  <c:v>Давали подзатыльник</c:v>
                </c:pt>
                <c:pt idx="3">
                  <c:v>Запрещал/а смотреть телевизор, видео</c:v>
                </c:pt>
                <c:pt idx="4">
                  <c:v>Ставил/а в угол</c:v>
                </c:pt>
                <c:pt idx="5">
                  <c:v>Запрещал/а гулять</c:v>
                </c:pt>
                <c:pt idx="6">
                  <c:v>Запрещал/а использовать компьютер, выходить в Интернет</c:v>
                </c:pt>
                <c:pt idx="7">
                  <c:v>Давал/давала шлепки ниже пояса</c:v>
                </c:pt>
                <c:pt idx="8">
                  <c:v>Ругал/а, громко отчитывали</c:v>
                </c:pt>
              </c:strCache>
            </c:strRef>
          </c:cat>
          <c:val>
            <c:numRef>
              <c:f>Лист13!$D$2:$D$10</c:f>
              <c:numCache>
                <c:formatCode>#,##0.0</c:formatCode>
                <c:ptCount val="9"/>
                <c:pt idx="0">
                  <c:v>6.4516129032258114</c:v>
                </c:pt>
                <c:pt idx="1">
                  <c:v>0</c:v>
                </c:pt>
                <c:pt idx="2">
                  <c:v>6.4516129032258114</c:v>
                </c:pt>
                <c:pt idx="3">
                  <c:v>3.2258064516129052</c:v>
                </c:pt>
                <c:pt idx="4">
                  <c:v>16.129032258064516</c:v>
                </c:pt>
                <c:pt idx="5">
                  <c:v>9.6774193548387206</c:v>
                </c:pt>
                <c:pt idx="6">
                  <c:v>12.903225806451612</c:v>
                </c:pt>
                <c:pt idx="7">
                  <c:v>35.483870967741844</c:v>
                </c:pt>
                <c:pt idx="8">
                  <c:v>16.129032258064516</c:v>
                </c:pt>
              </c:numCache>
            </c:numRef>
          </c:val>
        </c:ser>
        <c:ser>
          <c:idx val="3"/>
          <c:order val="3"/>
          <c:tx>
            <c:strRef>
              <c:f>Лист13!$E$1</c:f>
              <c:strCache>
                <c:ptCount val="1"/>
                <c:pt idx="0">
                  <c:v>В целом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</c:dLbls>
          <c:cat>
            <c:strRef>
              <c:f>Лист13!$A$2:$A$10</c:f>
              <c:strCache>
                <c:ptCount val="9"/>
                <c:pt idx="0">
                  <c:v>Наказывал/а ремнем</c:v>
                </c:pt>
                <c:pt idx="1">
                  <c:v>Запрещал/а встречаться с друзьями, подругами</c:v>
                </c:pt>
                <c:pt idx="2">
                  <c:v>Давали подзатыльник</c:v>
                </c:pt>
                <c:pt idx="3">
                  <c:v>Запрещал/а смотреть телевизор, видео</c:v>
                </c:pt>
                <c:pt idx="4">
                  <c:v>Ставил/а в угол</c:v>
                </c:pt>
                <c:pt idx="5">
                  <c:v>Запрещал/а гулять</c:v>
                </c:pt>
                <c:pt idx="6">
                  <c:v>Запрещал/а использовать компьютер, выходить в Интернет</c:v>
                </c:pt>
                <c:pt idx="7">
                  <c:v>Давал/давала шлепки ниже пояса</c:v>
                </c:pt>
                <c:pt idx="8">
                  <c:v>Ругал/а, громко отчитывали</c:v>
                </c:pt>
              </c:strCache>
            </c:strRef>
          </c:cat>
          <c:val>
            <c:numRef>
              <c:f>Лист13!$E$2:$E$10</c:f>
              <c:numCache>
                <c:formatCode>#,##0.0</c:formatCode>
                <c:ptCount val="9"/>
                <c:pt idx="0">
                  <c:v>3.9927404718693267</c:v>
                </c:pt>
                <c:pt idx="1">
                  <c:v>5.6261343012703655</c:v>
                </c:pt>
                <c:pt idx="2">
                  <c:v>6.3520871143375679</c:v>
                </c:pt>
                <c:pt idx="3">
                  <c:v>9.0744101633393832</c:v>
                </c:pt>
                <c:pt idx="4">
                  <c:v>14.156079854809526</c:v>
                </c:pt>
                <c:pt idx="5">
                  <c:v>15.789473684210448</c:v>
                </c:pt>
                <c:pt idx="6">
                  <c:v>16.515426497277677</c:v>
                </c:pt>
                <c:pt idx="7">
                  <c:v>23.049001814882033</c:v>
                </c:pt>
                <c:pt idx="8">
                  <c:v>35.208711433756811</c:v>
                </c:pt>
              </c:numCache>
            </c:numRef>
          </c:val>
        </c:ser>
        <c:axId val="73191424"/>
        <c:axId val="73192960"/>
      </c:barChart>
      <c:catAx>
        <c:axId val="73191424"/>
        <c:scaling>
          <c:orientation val="minMax"/>
        </c:scaling>
        <c:axPos val="l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73192960"/>
        <c:crosses val="autoZero"/>
        <c:auto val="1"/>
        <c:lblAlgn val="ctr"/>
        <c:lblOffset val="100"/>
      </c:catAx>
      <c:valAx>
        <c:axId val="73192960"/>
        <c:scaling>
          <c:orientation val="minMax"/>
        </c:scaling>
        <c:axPos val="b"/>
        <c:numFmt formatCode="#,##0.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31914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Лист16!$B$1</c:f>
              <c:strCache>
                <c:ptCount val="1"/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Лист16!$A$2:$A$8</c:f>
              <c:strCache>
                <c:ptCount val="7"/>
                <c:pt idx="0">
                  <c:v>Затрудняюсь ответить</c:v>
                </c:pt>
                <c:pt idx="1">
                  <c:v>Не хотел бы отвечать</c:v>
                </c:pt>
                <c:pt idx="2">
                  <c:v>Почти никогда не соответствовало</c:v>
                </c:pt>
                <c:pt idx="3">
                  <c:v>Чаще не соответствовало</c:v>
                </c:pt>
                <c:pt idx="4">
                  <c:v>Иногда соответствовало, а иногда нет</c:v>
                </c:pt>
                <c:pt idx="5">
                  <c:v>Чаще соответствовало</c:v>
                </c:pt>
                <c:pt idx="6">
                  <c:v>Всегда</c:v>
                </c:pt>
              </c:strCache>
            </c:strRef>
          </c:cat>
          <c:val>
            <c:numRef>
              <c:f>Лист16!$B$2:$B$8</c:f>
              <c:numCache>
                <c:formatCode>#,##0.0</c:formatCode>
                <c:ptCount val="7"/>
                <c:pt idx="0">
                  <c:v>21.29963898916947</c:v>
                </c:pt>
                <c:pt idx="1">
                  <c:v>4.1516245487364101</c:v>
                </c:pt>
                <c:pt idx="2">
                  <c:v>1.4440433212996391</c:v>
                </c:pt>
                <c:pt idx="3">
                  <c:v>2.1660649819494586</c:v>
                </c:pt>
                <c:pt idx="4">
                  <c:v>13.718411552346568</c:v>
                </c:pt>
                <c:pt idx="5">
                  <c:v>25.090252707581229</c:v>
                </c:pt>
                <c:pt idx="6">
                  <c:v>32.129963898916969</c:v>
                </c:pt>
              </c:numCache>
            </c:numRef>
          </c:val>
        </c:ser>
        <c:axId val="73411200"/>
        <c:axId val="73417088"/>
      </c:barChart>
      <c:catAx>
        <c:axId val="73411200"/>
        <c:scaling>
          <c:orientation val="minMax"/>
        </c:scaling>
        <c:axPos val="l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73417088"/>
        <c:crosses val="autoZero"/>
        <c:auto val="1"/>
        <c:lblAlgn val="ctr"/>
        <c:lblOffset val="100"/>
      </c:catAx>
      <c:valAx>
        <c:axId val="73417088"/>
        <c:scaling>
          <c:orientation val="minMax"/>
        </c:scaling>
        <c:axPos val="b"/>
        <c:numFmt formatCode="#,##0.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3411200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0351618547681886"/>
          <c:y val="1.9018909764992405E-3"/>
          <c:w val="0.45384623797025747"/>
          <c:h val="0.79869969378828565"/>
        </c:manualLayout>
      </c:layout>
      <c:barChart>
        <c:barDir val="bar"/>
        <c:grouping val="clustered"/>
        <c:ser>
          <c:idx val="0"/>
          <c:order val="0"/>
          <c:tx>
            <c:strRef>
              <c:f>Лист17!$B$1</c:f>
              <c:strCache>
                <c:ptCount val="1"/>
                <c:pt idx="0">
                  <c:v>Женский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Лист17!$A$2:$A$8</c:f>
              <c:strCache>
                <c:ptCount val="7"/>
                <c:pt idx="0">
                  <c:v>Затрудняюсь ответить</c:v>
                </c:pt>
                <c:pt idx="1">
                  <c:v>Не хотел бы отвечать</c:v>
                </c:pt>
                <c:pt idx="2">
                  <c:v>Не возникало</c:v>
                </c:pt>
                <c:pt idx="3">
                  <c:v>Возникало редко</c:v>
                </c:pt>
                <c:pt idx="4">
                  <c:v>Возникало иногда</c:v>
                </c:pt>
                <c:pt idx="5">
                  <c:v>Возникало часто</c:v>
                </c:pt>
                <c:pt idx="6">
                  <c:v>Да, возникало всегда</c:v>
                </c:pt>
              </c:strCache>
            </c:strRef>
          </c:cat>
          <c:val>
            <c:numRef>
              <c:f>Лист17!$B$2:$B$8</c:f>
              <c:numCache>
                <c:formatCode>#,##0.0</c:formatCode>
                <c:ptCount val="7"/>
                <c:pt idx="0">
                  <c:v>15.123456790123457</c:v>
                </c:pt>
                <c:pt idx="1">
                  <c:v>2.4691358024691392</c:v>
                </c:pt>
                <c:pt idx="2">
                  <c:v>12.037037037037036</c:v>
                </c:pt>
                <c:pt idx="3">
                  <c:v>8.6419753086419639</c:v>
                </c:pt>
                <c:pt idx="4">
                  <c:v>22.222222222221969</c:v>
                </c:pt>
                <c:pt idx="5">
                  <c:v>13.888888888888889</c:v>
                </c:pt>
                <c:pt idx="6">
                  <c:v>25.617283950617331</c:v>
                </c:pt>
              </c:numCache>
            </c:numRef>
          </c:val>
        </c:ser>
        <c:ser>
          <c:idx val="1"/>
          <c:order val="1"/>
          <c:tx>
            <c:strRef>
              <c:f>Лист17!$C$1</c:f>
              <c:strCache>
                <c:ptCount val="1"/>
                <c:pt idx="0">
                  <c:v>Мужской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Лист17!$A$2:$A$8</c:f>
              <c:strCache>
                <c:ptCount val="7"/>
                <c:pt idx="0">
                  <c:v>Затрудняюсь ответить</c:v>
                </c:pt>
                <c:pt idx="1">
                  <c:v>Не хотел бы отвечать</c:v>
                </c:pt>
                <c:pt idx="2">
                  <c:v>Не возникало</c:v>
                </c:pt>
                <c:pt idx="3">
                  <c:v>Возникало редко</c:v>
                </c:pt>
                <c:pt idx="4">
                  <c:v>Возникало иногда</c:v>
                </c:pt>
                <c:pt idx="5">
                  <c:v>Возникало часто</c:v>
                </c:pt>
                <c:pt idx="6">
                  <c:v>Да, возникало всегда</c:v>
                </c:pt>
              </c:strCache>
            </c:strRef>
          </c:cat>
          <c:val>
            <c:numRef>
              <c:f>Лист17!$C$2:$C$8</c:f>
              <c:numCache>
                <c:formatCode>#,##0.0</c:formatCode>
                <c:ptCount val="7"/>
                <c:pt idx="0">
                  <c:v>17.826086956521689</c:v>
                </c:pt>
                <c:pt idx="1">
                  <c:v>4.7826086956522378</c:v>
                </c:pt>
                <c:pt idx="2">
                  <c:v>15.217391304347798</c:v>
                </c:pt>
                <c:pt idx="3">
                  <c:v>8.6956521739130448</c:v>
                </c:pt>
                <c:pt idx="4">
                  <c:v>15.652173913043478</c:v>
                </c:pt>
                <c:pt idx="5">
                  <c:v>16.521739130434689</c:v>
                </c:pt>
                <c:pt idx="6">
                  <c:v>21.304347826086957</c:v>
                </c:pt>
              </c:numCache>
            </c:numRef>
          </c:val>
        </c:ser>
        <c:ser>
          <c:idx val="2"/>
          <c:order val="2"/>
          <c:tx>
            <c:strRef>
              <c:f>Лист17!$D$1</c:f>
              <c:strCache>
                <c:ptCount val="1"/>
                <c:pt idx="0">
                  <c:v>В целом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  <a:r>
                      <a:rPr lang="ru-RU" dirty="0"/>
                      <a:t>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Лист17!$A$2:$A$8</c:f>
              <c:strCache>
                <c:ptCount val="7"/>
                <c:pt idx="0">
                  <c:v>Затрудняюсь ответить</c:v>
                </c:pt>
                <c:pt idx="1">
                  <c:v>Не хотел бы отвечать</c:v>
                </c:pt>
                <c:pt idx="2">
                  <c:v>Не возникало</c:v>
                </c:pt>
                <c:pt idx="3">
                  <c:v>Возникало редко</c:v>
                </c:pt>
                <c:pt idx="4">
                  <c:v>Возникало иногда</c:v>
                </c:pt>
                <c:pt idx="5">
                  <c:v>Возникало часто</c:v>
                </c:pt>
                <c:pt idx="6">
                  <c:v>Да, возникало всегда</c:v>
                </c:pt>
              </c:strCache>
            </c:strRef>
          </c:cat>
          <c:val>
            <c:numRef>
              <c:f>Лист17!$D$2:$D$8</c:f>
              <c:numCache>
                <c:formatCode>General</c:formatCode>
                <c:ptCount val="7"/>
                <c:pt idx="0">
                  <c:v>16.3</c:v>
                </c:pt>
                <c:pt idx="1">
                  <c:v>3.4</c:v>
                </c:pt>
                <c:pt idx="2">
                  <c:v>13.4</c:v>
                </c:pt>
                <c:pt idx="3">
                  <c:v>8.7000000000000011</c:v>
                </c:pt>
                <c:pt idx="4">
                  <c:v>19.5</c:v>
                </c:pt>
                <c:pt idx="5">
                  <c:v>15</c:v>
                </c:pt>
                <c:pt idx="6">
                  <c:v>23.8</c:v>
                </c:pt>
              </c:numCache>
            </c:numRef>
          </c:val>
        </c:ser>
        <c:axId val="73719808"/>
        <c:axId val="73721344"/>
      </c:barChart>
      <c:catAx>
        <c:axId val="7371980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3721344"/>
        <c:crosses val="autoZero"/>
        <c:auto val="1"/>
        <c:lblAlgn val="ctr"/>
        <c:lblOffset val="100"/>
      </c:catAx>
      <c:valAx>
        <c:axId val="73721344"/>
        <c:scaling>
          <c:orientation val="minMax"/>
        </c:scaling>
        <c:axPos val="b"/>
        <c:numFmt formatCode="#,##0.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37198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Не возникало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Неверующий</c:v>
                </c:pt>
                <c:pt idx="1">
                  <c:v>Верующий</c:v>
                </c:pt>
                <c:pt idx="2">
                  <c:v>В целом</c:v>
                </c:pt>
              </c:strCache>
            </c:strRef>
          </c:cat>
          <c:val>
            <c:numRef>
              <c:f>Лист1!$B$2:$D$2</c:f>
              <c:numCache>
                <c:formatCode>####.0</c:formatCode>
                <c:ptCount val="3"/>
                <c:pt idx="0">
                  <c:v>11.403508771929825</c:v>
                </c:pt>
                <c:pt idx="1">
                  <c:v>13.863636363636425</c:v>
                </c:pt>
                <c:pt idx="2">
                  <c:v>13.357400722021676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Возникало редко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Неверующий</c:v>
                </c:pt>
                <c:pt idx="1">
                  <c:v>Верующий</c:v>
                </c:pt>
                <c:pt idx="2">
                  <c:v>В целом</c:v>
                </c:pt>
              </c:strCache>
            </c:strRef>
          </c:cat>
          <c:val>
            <c:numRef>
              <c:f>Лист1!$B$3:$D$3</c:f>
              <c:numCache>
                <c:formatCode>####.0</c:formatCode>
                <c:ptCount val="3"/>
                <c:pt idx="0">
                  <c:v>9.649122807017541</c:v>
                </c:pt>
                <c:pt idx="1">
                  <c:v>8.4090909090909225</c:v>
                </c:pt>
                <c:pt idx="2">
                  <c:v>8.6642599277978309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Возникало иногда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Неверующий</c:v>
                </c:pt>
                <c:pt idx="1">
                  <c:v>Верующий</c:v>
                </c:pt>
                <c:pt idx="2">
                  <c:v>В целом</c:v>
                </c:pt>
              </c:strCache>
            </c:strRef>
          </c:cat>
          <c:val>
            <c:numRef>
              <c:f>Лист1!$B$4:$D$4</c:f>
              <c:numCache>
                <c:formatCode>####.0</c:formatCode>
                <c:ptCount val="3"/>
                <c:pt idx="0">
                  <c:v>20.175438596491226</c:v>
                </c:pt>
                <c:pt idx="1">
                  <c:v>19.318181818181817</c:v>
                </c:pt>
                <c:pt idx="2">
                  <c:v>19.494584837545023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Возникало часто</c:v>
                </c:pt>
              </c:strCache>
            </c:strRef>
          </c:tx>
          <c:spPr>
            <a:solidFill>
              <a:srgbClr val="FBAE17"/>
            </a:solidFill>
          </c:spPr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Неверующий</c:v>
                </c:pt>
                <c:pt idx="1">
                  <c:v>Верующий</c:v>
                </c:pt>
                <c:pt idx="2">
                  <c:v>В целом</c:v>
                </c:pt>
              </c:strCache>
            </c:strRef>
          </c:cat>
          <c:val>
            <c:numRef>
              <c:f>Лист1!$B$5:$D$5</c:f>
              <c:numCache>
                <c:formatCode>####.0</c:formatCode>
                <c:ptCount val="3"/>
                <c:pt idx="0">
                  <c:v>22.807017543859651</c:v>
                </c:pt>
                <c:pt idx="1">
                  <c:v>12.954545454545476</c:v>
                </c:pt>
                <c:pt idx="2">
                  <c:v>14.981949458483754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Да, возникало всегда</c:v>
                </c:pt>
              </c:strCache>
            </c:strRef>
          </c:tx>
          <c:spPr>
            <a:solidFill>
              <a:srgbClr val="FF3333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Неверующий</c:v>
                </c:pt>
                <c:pt idx="1">
                  <c:v>Верующий</c:v>
                </c:pt>
                <c:pt idx="2">
                  <c:v>В целом</c:v>
                </c:pt>
              </c:strCache>
            </c:strRef>
          </c:cat>
          <c:val>
            <c:numRef>
              <c:f>Лист1!$B$6:$D$6</c:f>
              <c:numCache>
                <c:formatCode>####.0</c:formatCode>
                <c:ptCount val="3"/>
                <c:pt idx="0">
                  <c:v>15.789473684210481</c:v>
                </c:pt>
                <c:pt idx="1">
                  <c:v>25.90909090909091</c:v>
                </c:pt>
                <c:pt idx="2">
                  <c:v>23.826714801444027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Не хотел бы отвечать</c:v>
                </c:pt>
              </c:strCache>
            </c:strRef>
          </c:tx>
          <c:spPr>
            <a:solidFill>
              <a:srgbClr val="E151E4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Неверующий</c:v>
                </c:pt>
                <c:pt idx="1">
                  <c:v>Верующий</c:v>
                </c:pt>
                <c:pt idx="2">
                  <c:v>В целом</c:v>
                </c:pt>
              </c:strCache>
            </c:strRef>
          </c:cat>
          <c:val>
            <c:numRef>
              <c:f>Лист1!$B$7:$D$7</c:f>
              <c:numCache>
                <c:formatCode>####.0</c:formatCode>
                <c:ptCount val="3"/>
                <c:pt idx="0">
                  <c:v>3.5087719298245608</c:v>
                </c:pt>
                <c:pt idx="1">
                  <c:v>3.4090909090909087</c:v>
                </c:pt>
                <c:pt idx="2">
                  <c:v>3.4296028880866425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519A00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Неверующий</c:v>
                </c:pt>
                <c:pt idx="1">
                  <c:v>Верующий</c:v>
                </c:pt>
                <c:pt idx="2">
                  <c:v>В целом</c:v>
                </c:pt>
              </c:strCache>
            </c:strRef>
          </c:cat>
          <c:val>
            <c:numRef>
              <c:f>Лист1!$B$8:$D$8</c:f>
              <c:numCache>
                <c:formatCode>####.0</c:formatCode>
                <c:ptCount val="3"/>
                <c:pt idx="0">
                  <c:v>16.666666666666668</c:v>
                </c:pt>
                <c:pt idx="1">
                  <c:v>16.136363636363626</c:v>
                </c:pt>
                <c:pt idx="2">
                  <c:v>16.245487364620889</c:v>
                </c:pt>
              </c:numCache>
            </c:numRef>
          </c:val>
        </c:ser>
        <c:overlap val="100"/>
        <c:axId val="73828224"/>
        <c:axId val="73829760"/>
      </c:barChart>
      <c:catAx>
        <c:axId val="73828224"/>
        <c:scaling>
          <c:orientation val="minMax"/>
        </c:scaling>
        <c:axPos val="l"/>
        <c:tickLblPos val="nextTo"/>
        <c:crossAx val="73829760"/>
        <c:crosses val="autoZero"/>
        <c:auto val="1"/>
        <c:lblAlgn val="ctr"/>
        <c:lblOffset val="100"/>
      </c:catAx>
      <c:valAx>
        <c:axId val="73829760"/>
        <c:scaling>
          <c:orientation val="minMax"/>
        </c:scaling>
        <c:axPos val="b"/>
        <c:numFmt formatCode="0%" sourceLinked="1"/>
        <c:tickLblPos val="nextTo"/>
        <c:crossAx val="73828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Лист18!$B$1</c:f>
              <c:strCache>
                <c:ptCount val="1"/>
                <c:pt idx="0">
                  <c:v>В целом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Лист18!$A$2:$A$5</c:f>
              <c:strCache>
                <c:ptCount val="4"/>
                <c:pt idx="0">
                  <c:v>Да, приходилось</c:v>
                </c:pt>
                <c:pt idx="1">
                  <c:v>Нет, не приходилось</c:v>
                </c:pt>
                <c:pt idx="2">
                  <c:v>Не хотел бы отвечать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Лист18!$B$2:$B$5</c:f>
              <c:numCache>
                <c:formatCode>#,##0.0</c:formatCode>
                <c:ptCount val="4"/>
                <c:pt idx="0">
                  <c:v>27.43682310469314</c:v>
                </c:pt>
                <c:pt idx="1">
                  <c:v>59.927797833935017</c:v>
                </c:pt>
                <c:pt idx="2">
                  <c:v>3.7906137184115747</c:v>
                </c:pt>
                <c:pt idx="3">
                  <c:v>8.8447653429602884</c:v>
                </c:pt>
              </c:numCache>
            </c:numRef>
          </c:val>
        </c:ser>
        <c:ser>
          <c:idx val="1"/>
          <c:order val="1"/>
          <c:tx>
            <c:strRef>
              <c:f>Лист18!$C$1</c:f>
              <c:strCache>
                <c:ptCount val="1"/>
                <c:pt idx="0">
                  <c:v>Мужской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Лист18!$A$2:$A$5</c:f>
              <c:strCache>
                <c:ptCount val="4"/>
                <c:pt idx="0">
                  <c:v>Да, приходилось</c:v>
                </c:pt>
                <c:pt idx="1">
                  <c:v>Нет, не приходилось</c:v>
                </c:pt>
                <c:pt idx="2">
                  <c:v>Не хотел бы отвечать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Лист18!$C$2:$C$5</c:f>
              <c:numCache>
                <c:formatCode>#,##0.0</c:formatCode>
                <c:ptCount val="4"/>
                <c:pt idx="0">
                  <c:v>20.434782608695652</c:v>
                </c:pt>
                <c:pt idx="1">
                  <c:v>63.043478260869556</c:v>
                </c:pt>
                <c:pt idx="2">
                  <c:v>4.7826086956522307</c:v>
                </c:pt>
                <c:pt idx="3">
                  <c:v>11.739130434782609</c:v>
                </c:pt>
              </c:numCache>
            </c:numRef>
          </c:val>
        </c:ser>
        <c:ser>
          <c:idx val="2"/>
          <c:order val="2"/>
          <c:tx>
            <c:strRef>
              <c:f>Лист18!$D$1</c:f>
              <c:strCache>
                <c:ptCount val="1"/>
                <c:pt idx="0">
                  <c:v>Женский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Лист18!$A$2:$A$5</c:f>
              <c:strCache>
                <c:ptCount val="4"/>
                <c:pt idx="0">
                  <c:v>Да, приходилось</c:v>
                </c:pt>
                <c:pt idx="1">
                  <c:v>Нет, не приходилось</c:v>
                </c:pt>
                <c:pt idx="2">
                  <c:v>Не хотел бы отвечать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Лист18!$D$2:$D$5</c:f>
              <c:numCache>
                <c:formatCode>#,##0.0</c:formatCode>
                <c:ptCount val="4"/>
                <c:pt idx="0">
                  <c:v>32.407407407406836</c:v>
                </c:pt>
                <c:pt idx="1">
                  <c:v>57.716049382716044</c:v>
                </c:pt>
                <c:pt idx="2">
                  <c:v>3.0864197530864201</c:v>
                </c:pt>
                <c:pt idx="3">
                  <c:v>6.7901234567901234</c:v>
                </c:pt>
              </c:numCache>
            </c:numRef>
          </c:val>
        </c:ser>
        <c:axId val="73903104"/>
        <c:axId val="73921280"/>
      </c:barChart>
      <c:catAx>
        <c:axId val="73903104"/>
        <c:scaling>
          <c:orientation val="minMax"/>
        </c:scaling>
        <c:axPos val="b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3921280"/>
        <c:crosses val="autoZero"/>
        <c:auto val="1"/>
        <c:lblAlgn val="ctr"/>
        <c:lblOffset val="100"/>
      </c:catAx>
      <c:valAx>
        <c:axId val="73921280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39031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Лист20!$A$3</c:f>
              <c:strCache>
                <c:ptCount val="1"/>
                <c:pt idx="0">
                  <c:v>Хуже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Лист20!$B$1:$E$2</c:f>
              <c:multiLvlStrCache>
                <c:ptCount val="4"/>
                <c:lvl>
                  <c:pt idx="0">
                    <c:v>16-24</c:v>
                  </c:pt>
                  <c:pt idx="1">
                    <c:v>25-34</c:v>
                  </c:pt>
                  <c:pt idx="2">
                    <c:v>35-45</c:v>
                  </c:pt>
                  <c:pt idx="3">
                    <c:v> </c:v>
                  </c:pt>
                </c:lvl>
                <c:lvl>
                  <c:pt idx="0">
                    <c:v>Возраст</c:v>
                  </c:pt>
                  <c:pt idx="3">
                    <c:v>В целом</c:v>
                  </c:pt>
                </c:lvl>
              </c:multiLvlStrCache>
            </c:multiLvlStrRef>
          </c:cat>
          <c:val>
            <c:numRef>
              <c:f>Лист20!$B$3:$E$3</c:f>
              <c:numCache>
                <c:formatCode>#,##0.0</c:formatCode>
                <c:ptCount val="4"/>
                <c:pt idx="0">
                  <c:v>4</c:v>
                </c:pt>
                <c:pt idx="1">
                  <c:v>6.557377049180328</c:v>
                </c:pt>
                <c:pt idx="2">
                  <c:v>7.4380165289256155</c:v>
                </c:pt>
                <c:pt idx="3">
                  <c:v>6.7448680351906534</c:v>
                </c:pt>
              </c:numCache>
            </c:numRef>
          </c:val>
        </c:ser>
        <c:ser>
          <c:idx val="1"/>
          <c:order val="1"/>
          <c:tx>
            <c:strRef>
              <c:f>Лист20!$A$4</c:f>
              <c:strCache>
                <c:ptCount val="1"/>
                <c:pt idx="0">
                  <c:v>Так же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multiLvlStrRef>
              <c:f>Лист20!$B$1:$E$2</c:f>
              <c:multiLvlStrCache>
                <c:ptCount val="4"/>
                <c:lvl>
                  <c:pt idx="0">
                    <c:v>16-24</c:v>
                  </c:pt>
                  <c:pt idx="1">
                    <c:v>25-34</c:v>
                  </c:pt>
                  <c:pt idx="2">
                    <c:v>35-45</c:v>
                  </c:pt>
                  <c:pt idx="3">
                    <c:v> </c:v>
                  </c:pt>
                </c:lvl>
                <c:lvl>
                  <c:pt idx="0">
                    <c:v>Возраст</c:v>
                  </c:pt>
                  <c:pt idx="3">
                    <c:v>В целом</c:v>
                  </c:pt>
                </c:lvl>
              </c:multiLvlStrCache>
            </c:multiLvlStrRef>
          </c:cat>
          <c:val>
            <c:numRef>
              <c:f>Лист20!$B$4:$E$4</c:f>
              <c:numCache>
                <c:formatCode>#,##0.0</c:formatCode>
                <c:ptCount val="4"/>
                <c:pt idx="0">
                  <c:v>36</c:v>
                </c:pt>
                <c:pt idx="1">
                  <c:v>38.524590163934427</c:v>
                </c:pt>
                <c:pt idx="2">
                  <c:v>33.884297520660667</c:v>
                </c:pt>
                <c:pt idx="3">
                  <c:v>35.777126099706742</c:v>
                </c:pt>
              </c:numCache>
            </c:numRef>
          </c:val>
        </c:ser>
        <c:ser>
          <c:idx val="2"/>
          <c:order val="2"/>
          <c:tx>
            <c:strRef>
              <c:f>Лист20!$A$5</c:f>
              <c:strCache>
                <c:ptCount val="1"/>
                <c:pt idx="0">
                  <c:v>Лучше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multiLvlStrRef>
              <c:f>Лист20!$B$1:$E$2</c:f>
              <c:multiLvlStrCache>
                <c:ptCount val="4"/>
                <c:lvl>
                  <c:pt idx="0">
                    <c:v>16-24</c:v>
                  </c:pt>
                  <c:pt idx="1">
                    <c:v>25-34</c:v>
                  </c:pt>
                  <c:pt idx="2">
                    <c:v>35-45</c:v>
                  </c:pt>
                  <c:pt idx="3">
                    <c:v> </c:v>
                  </c:pt>
                </c:lvl>
                <c:lvl>
                  <c:pt idx="0">
                    <c:v>Возраст</c:v>
                  </c:pt>
                  <c:pt idx="3">
                    <c:v>В целом</c:v>
                  </c:pt>
                </c:lvl>
              </c:multiLvlStrCache>
            </c:multiLvlStrRef>
          </c:cat>
          <c:val>
            <c:numRef>
              <c:f>Лист20!$B$5:$E$5</c:f>
              <c:numCache>
                <c:formatCode>#,##0.0</c:formatCode>
                <c:ptCount val="4"/>
                <c:pt idx="0">
                  <c:v>40</c:v>
                </c:pt>
                <c:pt idx="1">
                  <c:v>35.245901639344254</c:v>
                </c:pt>
                <c:pt idx="2">
                  <c:v>41.322314049587057</c:v>
                </c:pt>
                <c:pt idx="3">
                  <c:v>39.002932551319645</c:v>
                </c:pt>
              </c:numCache>
            </c:numRef>
          </c:val>
        </c:ser>
        <c:ser>
          <c:idx val="3"/>
          <c:order val="3"/>
          <c:tx>
            <c:strRef>
              <c:f>Лист20!$A$6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A483FF"/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multiLvlStrRef>
              <c:f>Лист20!$B$1:$E$2</c:f>
              <c:multiLvlStrCache>
                <c:ptCount val="4"/>
                <c:lvl>
                  <c:pt idx="0">
                    <c:v>16-24</c:v>
                  </c:pt>
                  <c:pt idx="1">
                    <c:v>25-34</c:v>
                  </c:pt>
                  <c:pt idx="2">
                    <c:v>35-45</c:v>
                  </c:pt>
                  <c:pt idx="3">
                    <c:v> </c:v>
                  </c:pt>
                </c:lvl>
                <c:lvl>
                  <c:pt idx="0">
                    <c:v>Возраст</c:v>
                  </c:pt>
                  <c:pt idx="3">
                    <c:v>В целом</c:v>
                  </c:pt>
                </c:lvl>
              </c:multiLvlStrCache>
            </c:multiLvlStrRef>
          </c:cat>
          <c:val>
            <c:numRef>
              <c:f>Лист20!$B$6:$E$6</c:f>
              <c:numCache>
                <c:formatCode>#,##0.0</c:formatCode>
                <c:ptCount val="4"/>
                <c:pt idx="0">
                  <c:v>20</c:v>
                </c:pt>
                <c:pt idx="1">
                  <c:v>19.672131147540984</c:v>
                </c:pt>
                <c:pt idx="2">
                  <c:v>17.355371900826448</c:v>
                </c:pt>
                <c:pt idx="3">
                  <c:v>18.475073313782989</c:v>
                </c:pt>
              </c:numCache>
            </c:numRef>
          </c:val>
        </c:ser>
        <c:overlap val="100"/>
        <c:axId val="73992064"/>
        <c:axId val="73993600"/>
      </c:barChart>
      <c:catAx>
        <c:axId val="73992064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3993600"/>
        <c:crosses val="autoZero"/>
        <c:auto val="1"/>
        <c:lblAlgn val="ctr"/>
        <c:lblOffset val="100"/>
      </c:catAx>
      <c:valAx>
        <c:axId val="73993600"/>
        <c:scaling>
          <c:orientation val="minMax"/>
        </c:scaling>
        <c:axPos val="b"/>
        <c:numFmt formatCode="0%" sourceLinked="1"/>
        <c:tickLblPos val="nextTo"/>
        <c:crossAx val="739920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Лист2!$A$3</c:f>
              <c:strCache>
                <c:ptCount val="1"/>
                <c:pt idx="0">
                  <c:v>Сердечные, понимающие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Лист2!$B$3:$E$3</c:f>
              <c:numCache>
                <c:formatCode>#,##0.0</c:formatCode>
                <c:ptCount val="4"/>
                <c:pt idx="0">
                  <c:v>21.739130434782609</c:v>
                </c:pt>
                <c:pt idx="1">
                  <c:v>29.275970619097595</c:v>
                </c:pt>
                <c:pt idx="2">
                  <c:v>47.435897435897004</c:v>
                </c:pt>
                <c:pt idx="3">
                  <c:v>29.256198347107439</c:v>
                </c:pt>
              </c:numCache>
            </c:numRef>
          </c:val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В основном доброжелательные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Лист2!$B$4:$E$4</c:f>
              <c:numCache>
                <c:formatCode>#,##0.0</c:formatCode>
                <c:ptCount val="4"/>
                <c:pt idx="0">
                  <c:v>36.231884057970994</c:v>
                </c:pt>
                <c:pt idx="1">
                  <c:v>43.126967471143324</c:v>
                </c:pt>
                <c:pt idx="2">
                  <c:v>37.179487179486827</c:v>
                </c:pt>
                <c:pt idx="3">
                  <c:v>42.148760330579044</c:v>
                </c:pt>
              </c:numCache>
            </c:numRef>
          </c:val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Равнодушные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Лист2!$B$5:$E$5</c:f>
              <c:numCache>
                <c:formatCode>#,##0.0</c:formatCode>
                <c:ptCount val="4"/>
                <c:pt idx="0">
                  <c:v>13.768115942028983</c:v>
                </c:pt>
                <c:pt idx="1">
                  <c:v>7.6600209863588669</c:v>
                </c:pt>
                <c:pt idx="2">
                  <c:v>2.5641025641025652</c:v>
                </c:pt>
                <c:pt idx="3">
                  <c:v>8.181818181818052</c:v>
                </c:pt>
              </c:numCache>
            </c:numRef>
          </c:val>
        </c:ser>
        <c:ser>
          <c:idx val="3"/>
          <c:order val="3"/>
          <c:tx>
            <c:strRef>
              <c:f>Лист2!$A$6</c:f>
              <c:strCache>
                <c:ptCount val="1"/>
                <c:pt idx="0">
                  <c:v>В основном недоброжелательные</c:v>
                </c:pt>
              </c:strCache>
            </c:strRef>
          </c:tx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Лист2!$B$6:$E$6</c:f>
              <c:numCache>
                <c:formatCode>#,##0.0</c:formatCode>
                <c:ptCount val="4"/>
                <c:pt idx="0">
                  <c:v>1.4492753623188406</c:v>
                </c:pt>
                <c:pt idx="1">
                  <c:v>1.9937040923399658</c:v>
                </c:pt>
                <c:pt idx="2">
                  <c:v>0</c:v>
                </c:pt>
                <c:pt idx="3">
                  <c:v>1.8181818181818181</c:v>
                </c:pt>
              </c:numCache>
            </c:numRef>
          </c:val>
        </c:ser>
        <c:ser>
          <c:idx val="4"/>
          <c:order val="4"/>
          <c:tx>
            <c:strRef>
              <c:f>Лист2!$A$7</c:f>
              <c:strCache>
                <c:ptCount val="1"/>
                <c:pt idx="0">
                  <c:v>Враждебные, конфликтные</c:v>
                </c:pt>
              </c:strCache>
            </c:strRef>
          </c:tx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Лист2!$B$7:$E$7</c:f>
              <c:numCache>
                <c:formatCode>#,##0.0</c:formatCode>
                <c:ptCount val="4"/>
                <c:pt idx="0">
                  <c:v>1.4492753623188406</c:v>
                </c:pt>
                <c:pt idx="1">
                  <c:v>0.52465897166842035</c:v>
                </c:pt>
                <c:pt idx="2">
                  <c:v>0</c:v>
                </c:pt>
                <c:pt idx="3">
                  <c:v>0.66115702479339322</c:v>
                </c:pt>
              </c:numCache>
            </c:numRef>
          </c:val>
        </c:ser>
        <c:ser>
          <c:idx val="5"/>
          <c:order val="5"/>
          <c:tx>
            <c:strRef>
              <c:f>Лист2!$A$8</c:f>
              <c:strCache>
                <c:ptCount val="1"/>
                <c:pt idx="0">
                  <c:v>Не было отца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Лист2!$B$8:$E$8</c:f>
              <c:numCache>
                <c:formatCode>#,##0.0</c:formatCode>
                <c:ptCount val="4"/>
                <c:pt idx="0">
                  <c:v>23.188405797101449</c:v>
                </c:pt>
                <c:pt idx="1">
                  <c:v>15.005246589716766</c:v>
                </c:pt>
                <c:pt idx="2">
                  <c:v>11.538461538461538</c:v>
                </c:pt>
                <c:pt idx="3">
                  <c:v>15.702479338843061</c:v>
                </c:pt>
              </c:numCache>
            </c:numRef>
          </c:val>
        </c:ser>
        <c:ser>
          <c:idx val="6"/>
          <c:order val="6"/>
          <c:tx>
            <c:strRef>
              <c:f>Лист2!$A$9</c:f>
              <c:strCache>
                <c:ptCount val="1"/>
                <c:pt idx="0">
                  <c:v>Не хотел бы отвечать</c:v>
                </c:pt>
              </c:strCache>
            </c:strRef>
          </c:tx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Лист2!$B$9:$E$9</c:f>
              <c:numCache>
                <c:formatCode>#,##0.0</c:formatCode>
                <c:ptCount val="4"/>
                <c:pt idx="0">
                  <c:v>2.1739130434782608</c:v>
                </c:pt>
                <c:pt idx="1">
                  <c:v>1.3641133263378888</c:v>
                </c:pt>
                <c:pt idx="2">
                  <c:v>1.2820512820512822</c:v>
                </c:pt>
                <c:pt idx="3">
                  <c:v>1.404958677685942</c:v>
                </c:pt>
              </c:numCache>
            </c:numRef>
          </c:val>
        </c:ser>
        <c:ser>
          <c:idx val="7"/>
          <c:order val="7"/>
          <c:tx>
            <c:strRef>
              <c:f>Лист2!$A$10</c:f>
              <c:strCache>
                <c:ptCount val="1"/>
                <c:pt idx="0">
                  <c:v>Затрудняюсь ответить</c:v>
                </c:pt>
              </c:strCache>
            </c:strRef>
          </c:tx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Лист2!$B$10:$E$10</c:f>
              <c:numCache>
                <c:formatCode>#,##0.0</c:formatCode>
                <c:ptCount val="4"/>
                <c:pt idx="0">
                  <c:v>0</c:v>
                </c:pt>
                <c:pt idx="1">
                  <c:v>1.0493179433368423</c:v>
                </c:pt>
                <c:pt idx="2">
                  <c:v>0</c:v>
                </c:pt>
                <c:pt idx="3">
                  <c:v>0.82644628099173556</c:v>
                </c:pt>
              </c:numCache>
            </c:numRef>
          </c:val>
        </c:ser>
        <c:overlap val="100"/>
        <c:axId val="72161152"/>
        <c:axId val="72162688"/>
      </c:barChart>
      <c:catAx>
        <c:axId val="72161152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2162688"/>
        <c:crosses val="autoZero"/>
        <c:auto val="1"/>
        <c:lblAlgn val="ctr"/>
        <c:lblOffset val="100"/>
      </c:catAx>
      <c:valAx>
        <c:axId val="72162688"/>
        <c:scaling>
          <c:orientation val="minMax"/>
        </c:scaling>
        <c:axPos val="b"/>
        <c:numFmt formatCode="0%" sourceLinked="1"/>
        <c:tickLblPos val="nextTo"/>
        <c:crossAx val="721611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Lbls>
            <c:showVal val="1"/>
          </c:dLbls>
          <c:cat>
            <c:strRef>
              <c:f>Лист1!$A$1:$A$14</c:f>
              <c:strCache>
                <c:ptCount val="14"/>
                <c:pt idx="0">
                  <c:v>Дать подзатыльник </c:v>
                </c:pt>
                <c:pt idx="1">
                  <c:v>Отказ разговаривать, общаться </c:v>
                </c:pt>
                <c:pt idx="2">
                  <c:v>Заставить мыть посуду, убирать квартиру </c:v>
                </c:pt>
                <c:pt idx="3">
                  <c:v>Запретить играть в игрушки </c:v>
                </c:pt>
                <c:pt idx="4">
                  <c:v>Наказать ремнем </c:v>
                </c:pt>
                <c:pt idx="5">
                  <c:v>Запретить смотреть телевизор, видео </c:v>
                </c:pt>
                <c:pt idx="6">
                  <c:v>Запретить встречаться с друзьями </c:v>
                </c:pt>
                <c:pt idx="7">
                  <c:v>Отказать в карманных деньгах </c:v>
                </c:pt>
                <c:pt idx="8">
                  <c:v>Шлепнуть ниже пояса </c:v>
                </c:pt>
                <c:pt idx="9">
                  <c:v>Поставить в угол </c:v>
                </c:pt>
                <c:pt idx="10">
                  <c:v>Запретить использовать компьютер, выходить в Интернет </c:v>
                </c:pt>
                <c:pt idx="11">
                  <c:v>Запретить гулять </c:v>
                </c:pt>
                <c:pt idx="12">
                  <c:v>Громко отчитать, отругать </c:v>
                </c:pt>
                <c:pt idx="13">
                  <c:v>Дать пощечину, дернуть за уши </c:v>
                </c:pt>
              </c:strCache>
            </c:strRef>
          </c:cat>
          <c:val>
            <c:numRef>
              <c:f>Лист1!$B$1:$B$14</c:f>
              <c:numCache>
                <c:formatCode>General</c:formatCode>
                <c:ptCount val="14"/>
                <c:pt idx="0">
                  <c:v>1.46</c:v>
                </c:pt>
                <c:pt idx="1">
                  <c:v>1.51</c:v>
                </c:pt>
                <c:pt idx="2">
                  <c:v>1.56</c:v>
                </c:pt>
                <c:pt idx="3">
                  <c:v>1.56</c:v>
                </c:pt>
                <c:pt idx="4">
                  <c:v>1.58</c:v>
                </c:pt>
                <c:pt idx="5">
                  <c:v>1.77</c:v>
                </c:pt>
                <c:pt idx="6">
                  <c:v>1.77</c:v>
                </c:pt>
                <c:pt idx="7">
                  <c:v>1.78</c:v>
                </c:pt>
                <c:pt idx="8">
                  <c:v>1.82</c:v>
                </c:pt>
                <c:pt idx="9">
                  <c:v>1.85</c:v>
                </c:pt>
                <c:pt idx="10">
                  <c:v>1.87</c:v>
                </c:pt>
                <c:pt idx="11">
                  <c:v>1.9100000000000001</c:v>
                </c:pt>
                <c:pt idx="12">
                  <c:v>2.04</c:v>
                </c:pt>
                <c:pt idx="13">
                  <c:v>2.74</c:v>
                </c:pt>
              </c:numCache>
            </c:numRef>
          </c:val>
        </c:ser>
        <c:axId val="74055040"/>
        <c:axId val="74065024"/>
      </c:barChart>
      <c:catAx>
        <c:axId val="74055040"/>
        <c:scaling>
          <c:orientation val="minMax"/>
        </c:scaling>
        <c:axPos val="l"/>
        <c:tickLblPos val="nextTo"/>
        <c:crossAx val="74065024"/>
        <c:crosses val="autoZero"/>
        <c:auto val="1"/>
        <c:lblAlgn val="ctr"/>
        <c:lblOffset val="100"/>
      </c:catAx>
      <c:valAx>
        <c:axId val="74065024"/>
        <c:scaling>
          <c:orientation val="minMax"/>
        </c:scaling>
        <c:axPos val="b"/>
        <c:numFmt formatCode="General" sourceLinked="1"/>
        <c:tickLblPos val="nextTo"/>
        <c:crossAx val="74055040"/>
        <c:crosses val="autoZero"/>
        <c:crossBetween val="between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dLbls>
            <c:showVal val="1"/>
          </c:dLbls>
          <c:cat>
            <c:strRef>
              <c:f>Лист2!$A$1:$A$8</c:f>
              <c:strCache>
                <c:ptCount val="8"/>
                <c:pt idx="0">
                  <c:v>Уронить, бросить на пол</c:v>
                </c:pt>
                <c:pt idx="1">
                  <c:v>Угрожать острым предметом</c:v>
                </c:pt>
                <c:pt idx="2">
                  <c:v>Угрожать выгнать из дома</c:v>
                </c:pt>
                <c:pt idx="3">
                  <c:v>Ударить каким-нибудь предметом</c:v>
                </c:pt>
                <c:pt idx="4">
                  <c:v>Подержать впроголодь</c:v>
                </c:pt>
                <c:pt idx="5">
                  <c:v>Заставить посещать дополнительные занятия</c:v>
                </c:pt>
                <c:pt idx="6">
                  <c:v>Запереть на время одного в комнате</c:v>
                </c:pt>
                <c:pt idx="7">
                  <c:v>Выругать бранным словом</c:v>
                </c:pt>
              </c:strCache>
            </c:strRef>
          </c:cat>
          <c:val>
            <c:numRef>
              <c:f>Лист2!$B$1:$B$8</c:f>
              <c:numCache>
                <c:formatCode>General</c:formatCode>
                <c:ptCount val="8"/>
                <c:pt idx="0">
                  <c:v>1.1399999999999995</c:v>
                </c:pt>
                <c:pt idx="1">
                  <c:v>1.1599999999999995</c:v>
                </c:pt>
                <c:pt idx="2">
                  <c:v>1.1800000000000004</c:v>
                </c:pt>
                <c:pt idx="3">
                  <c:v>1.1800000000000004</c:v>
                </c:pt>
                <c:pt idx="4">
                  <c:v>1.1900000000000004</c:v>
                </c:pt>
                <c:pt idx="5">
                  <c:v>1.27</c:v>
                </c:pt>
                <c:pt idx="6">
                  <c:v>1.29</c:v>
                </c:pt>
                <c:pt idx="7">
                  <c:v>1.31</c:v>
                </c:pt>
              </c:numCache>
            </c:numRef>
          </c:val>
        </c:ser>
        <c:axId val="74336512"/>
        <c:axId val="74350592"/>
      </c:barChart>
      <c:catAx>
        <c:axId val="74336512"/>
        <c:scaling>
          <c:orientation val="minMax"/>
        </c:scaling>
        <c:axPos val="l"/>
        <c:tickLblPos val="nextTo"/>
        <c:crossAx val="74350592"/>
        <c:crosses val="autoZero"/>
        <c:auto val="1"/>
        <c:lblAlgn val="ctr"/>
        <c:lblOffset val="100"/>
      </c:catAx>
      <c:valAx>
        <c:axId val="74350592"/>
        <c:scaling>
          <c:orientation val="minMax"/>
        </c:scaling>
        <c:axPos val="b"/>
        <c:numFmt formatCode="General" sourceLinked="1"/>
        <c:tickLblPos val="nextTo"/>
        <c:crossAx val="74336512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tx>
            <c:strRef>
              <c:f>Лист19!$B$1</c:f>
              <c:strCache>
                <c:ptCount val="1"/>
                <c:pt idx="0">
                  <c:v>2 011</c:v>
                </c:pt>
              </c:strCache>
            </c:strRef>
          </c:tx>
          <c:dLbls>
            <c:showVal val="1"/>
          </c:dLbls>
          <c:cat>
            <c:strRef>
              <c:f>Лист19!$A$2:$A$6</c:f>
              <c:strCache>
                <c:ptCount val="5"/>
                <c:pt idx="0">
                  <c:v>Затрудняюсь ответить</c:v>
                </c:pt>
                <c:pt idx="1">
                  <c:v>Без этого не обойтись</c:v>
                </c:pt>
                <c:pt idx="2">
                  <c:v>Это полезно только в некоторых случаях</c:v>
                </c:pt>
                <c:pt idx="3">
                  <c:v>Это вредно,  но в редких случаях приходится прибегать к нему</c:v>
                </c:pt>
                <c:pt idx="4">
                  <c:v>Физические наказания в нормальных семья не применяются</c:v>
                </c:pt>
              </c:strCache>
            </c:strRef>
          </c:cat>
          <c:val>
            <c:numRef>
              <c:f>Лист19!$B$2:$B$6</c:f>
              <c:numCache>
                <c:formatCode>#,##0.0</c:formatCode>
                <c:ptCount val="5"/>
                <c:pt idx="0">
                  <c:v>2.2314049586776892</c:v>
                </c:pt>
                <c:pt idx="1">
                  <c:v>5.5371900826446536</c:v>
                </c:pt>
                <c:pt idx="2">
                  <c:v>16.942148760330529</c:v>
                </c:pt>
                <c:pt idx="3">
                  <c:v>31.900826446280988</c:v>
                </c:pt>
                <c:pt idx="4">
                  <c:v>43.388429752065974</c:v>
                </c:pt>
              </c:numCache>
            </c:numRef>
          </c:val>
        </c:ser>
        <c:ser>
          <c:idx val="1"/>
          <c:order val="1"/>
          <c:tx>
            <c:strRef>
              <c:f>Лист19!$C$1</c:f>
              <c:strCache>
                <c:ptCount val="1"/>
                <c:pt idx="0">
                  <c:v>2009</c:v>
                </c:pt>
              </c:strCache>
            </c:strRef>
          </c:tx>
          <c:dLbls>
            <c:showVal val="1"/>
          </c:dLbls>
          <c:cat>
            <c:strRef>
              <c:f>Лист19!$A$2:$A$6</c:f>
              <c:strCache>
                <c:ptCount val="5"/>
                <c:pt idx="0">
                  <c:v>Затрудняюсь ответить</c:v>
                </c:pt>
                <c:pt idx="1">
                  <c:v>Без этого не обойтись</c:v>
                </c:pt>
                <c:pt idx="2">
                  <c:v>Это полезно только в некоторых случаях</c:v>
                </c:pt>
                <c:pt idx="3">
                  <c:v>Это вредно,  но в редких случаях приходится прибегать к нему</c:v>
                </c:pt>
                <c:pt idx="4">
                  <c:v>Физические наказания в нормальных семья не применяются</c:v>
                </c:pt>
              </c:strCache>
            </c:strRef>
          </c:cat>
          <c:val>
            <c:numRef>
              <c:f>Лист19!$C$2:$C$6</c:f>
              <c:numCache>
                <c:formatCode>#,##0.0</c:formatCode>
                <c:ptCount val="5"/>
                <c:pt idx="0">
                  <c:v>3.8</c:v>
                </c:pt>
                <c:pt idx="1">
                  <c:v>5.6</c:v>
                </c:pt>
                <c:pt idx="2">
                  <c:v>19.8</c:v>
                </c:pt>
                <c:pt idx="3">
                  <c:v>33.6</c:v>
                </c:pt>
                <c:pt idx="4">
                  <c:v>36.9</c:v>
                </c:pt>
              </c:numCache>
            </c:numRef>
          </c:val>
        </c:ser>
        <c:axId val="77952128"/>
        <c:axId val="77953664"/>
      </c:barChart>
      <c:catAx>
        <c:axId val="77952128"/>
        <c:scaling>
          <c:orientation val="minMax"/>
        </c:scaling>
        <c:axPos val="l"/>
        <c:numFmt formatCode="#,##0" sourceLinked="1"/>
        <c:tickLblPos val="nextTo"/>
        <c:crossAx val="77953664"/>
        <c:crosses val="autoZero"/>
        <c:auto val="1"/>
        <c:lblAlgn val="ctr"/>
        <c:lblOffset val="100"/>
      </c:catAx>
      <c:valAx>
        <c:axId val="77953664"/>
        <c:scaling>
          <c:orientation val="minMax"/>
        </c:scaling>
        <c:axPos val="b"/>
        <c:numFmt formatCode="#,##0.0" sourceLinked="1"/>
        <c:tickLblPos val="nextTo"/>
        <c:crossAx val="779521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axId val="74378624"/>
        <c:axId val="74155136"/>
      </c:barChart>
      <c:catAx>
        <c:axId val="74378624"/>
        <c:scaling>
          <c:orientation val="minMax"/>
        </c:scaling>
        <c:axPos val="l"/>
        <c:tickLblPos val="nextTo"/>
        <c:crossAx val="74155136"/>
        <c:crosses val="autoZero"/>
        <c:auto val="1"/>
        <c:lblAlgn val="ctr"/>
        <c:lblOffset val="100"/>
      </c:catAx>
      <c:valAx>
        <c:axId val="74155136"/>
        <c:scaling>
          <c:orientation val="minMax"/>
        </c:scaling>
        <c:axPos val="b"/>
        <c:numFmt formatCode="General" sourceLinked="1"/>
        <c:tickLblPos val="nextTo"/>
        <c:crossAx val="74378624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Лист23!$B$1</c:f>
              <c:strCache>
                <c:ptCount val="1"/>
                <c:pt idx="0">
                  <c:v>2 009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Лист23!$A$2:$A$9</c:f>
              <c:strCache>
                <c:ptCount val="8"/>
                <c:pt idx="0">
                  <c:v>Штраф в размере 100 минимальных зарплат</c:v>
                </c:pt>
                <c:pt idx="1">
                  <c:v>Штраф в размере 1 заработной платы</c:v>
                </c:pt>
                <c:pt idx="2">
                  <c:v>Запрет занимать определенные должности</c:v>
                </c:pt>
                <c:pt idx="3">
                  <c:v>Ограничения свободы до 3 лет</c:v>
                </c:pt>
                <c:pt idx="4">
                  <c:v>Лишение свободы до 2 лет</c:v>
                </c:pt>
                <c:pt idx="5">
                  <c:v>Лишение свободы до 5 лет</c:v>
                </c:pt>
                <c:pt idx="6">
                  <c:v>Лишение свободы до 15 лет</c:v>
                </c:pt>
                <c:pt idx="7">
                  <c:v>Затрудняюсь ответить</c:v>
                </c:pt>
              </c:strCache>
            </c:strRef>
          </c:cat>
          <c:val>
            <c:numRef>
              <c:f>Лист23!$B$2:$B$9</c:f>
              <c:numCache>
                <c:formatCode>#,##0.0</c:formatCode>
                <c:ptCount val="8"/>
                <c:pt idx="0">
                  <c:v>10.122448979591837</c:v>
                </c:pt>
                <c:pt idx="1">
                  <c:v>2.8571428571428572</c:v>
                </c:pt>
                <c:pt idx="2">
                  <c:v>4.4897959183673484</c:v>
                </c:pt>
                <c:pt idx="3">
                  <c:v>14.204081632653061</c:v>
                </c:pt>
                <c:pt idx="4">
                  <c:v>10.367346938775524</c:v>
                </c:pt>
                <c:pt idx="5">
                  <c:v>10.204081632653061</c:v>
                </c:pt>
                <c:pt idx="6">
                  <c:v>9.2244897959183678</c:v>
                </c:pt>
                <c:pt idx="7">
                  <c:v>38.204081632652994</c:v>
                </c:pt>
              </c:numCache>
            </c:numRef>
          </c:val>
        </c:ser>
        <c:ser>
          <c:idx val="1"/>
          <c:order val="1"/>
          <c:tx>
            <c:strRef>
              <c:f>Лист23!$C$1</c:f>
              <c:strCache>
                <c:ptCount val="1"/>
                <c:pt idx="0">
                  <c:v>2 011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Лист23!$A$2:$A$9</c:f>
              <c:strCache>
                <c:ptCount val="8"/>
                <c:pt idx="0">
                  <c:v>Штраф в размере 100 минимальных зарплат</c:v>
                </c:pt>
                <c:pt idx="1">
                  <c:v>Штраф в размере 1 заработной платы</c:v>
                </c:pt>
                <c:pt idx="2">
                  <c:v>Запрет занимать определенные должности</c:v>
                </c:pt>
                <c:pt idx="3">
                  <c:v>Ограничения свободы до 3 лет</c:v>
                </c:pt>
                <c:pt idx="4">
                  <c:v>Лишение свободы до 2 лет</c:v>
                </c:pt>
                <c:pt idx="5">
                  <c:v>Лишение свободы до 5 лет</c:v>
                </c:pt>
                <c:pt idx="6">
                  <c:v>Лишение свободы до 15 лет</c:v>
                </c:pt>
                <c:pt idx="7">
                  <c:v>Затрудняюсь ответить</c:v>
                </c:pt>
              </c:strCache>
            </c:strRef>
          </c:cat>
          <c:val>
            <c:numRef>
              <c:f>Лист23!$C$2:$C$9</c:f>
              <c:numCache>
                <c:formatCode>#,##0.0</c:formatCode>
                <c:ptCount val="8"/>
                <c:pt idx="0">
                  <c:v>8.5950413223140494</c:v>
                </c:pt>
                <c:pt idx="1">
                  <c:v>7.9338842975206614</c:v>
                </c:pt>
                <c:pt idx="2">
                  <c:v>4.3801652892561975</c:v>
                </c:pt>
                <c:pt idx="3">
                  <c:v>10.909090909090922</c:v>
                </c:pt>
                <c:pt idx="4">
                  <c:v>10.165289256198454</c:v>
                </c:pt>
                <c:pt idx="5">
                  <c:v>11.652892561983474</c:v>
                </c:pt>
                <c:pt idx="6">
                  <c:v>10.991735537190086</c:v>
                </c:pt>
                <c:pt idx="7">
                  <c:v>35.371900826446144</c:v>
                </c:pt>
              </c:numCache>
            </c:numRef>
          </c:val>
        </c:ser>
        <c:axId val="74390144"/>
        <c:axId val="74396032"/>
      </c:barChart>
      <c:catAx>
        <c:axId val="74390144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4396032"/>
        <c:crosses val="autoZero"/>
        <c:auto val="1"/>
        <c:lblAlgn val="ctr"/>
        <c:lblOffset val="100"/>
      </c:catAx>
      <c:valAx>
        <c:axId val="74396032"/>
        <c:scaling>
          <c:orientation val="minMax"/>
        </c:scaling>
        <c:axPos val="b"/>
        <c:numFmt formatCode="#,##0.0" sourceLinked="1"/>
        <c:tickLblPos val="nextTo"/>
        <c:crossAx val="743901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Лист26!$A$3</c:f>
              <c:strCache>
                <c:ptCount val="1"/>
                <c:pt idx="0">
                  <c:v>Берегите детей. Дети наше будущее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Лист26!$B$1:$F$2</c:f>
              <c:multiLvlStrCache>
                <c:ptCount val="5"/>
                <c:lvl>
                  <c:pt idx="0">
                    <c:v>Женский</c:v>
                  </c:pt>
                  <c:pt idx="1">
                    <c:v>Мужской</c:v>
                  </c:pt>
                  <c:pt idx="2">
                    <c:v>Нет</c:v>
                  </c:pt>
                  <c:pt idx="3">
                    <c:v>Да, есть</c:v>
                  </c:pt>
                  <c:pt idx="4">
                    <c:v> </c:v>
                  </c:pt>
                </c:lvl>
                <c:lvl>
                  <c:pt idx="0">
                    <c:v>Пол</c:v>
                  </c:pt>
                  <c:pt idx="2">
                    <c:v>Наличие детей</c:v>
                  </c:pt>
                  <c:pt idx="4">
                    <c:v>В целом</c:v>
                  </c:pt>
                </c:lvl>
              </c:multiLvlStrCache>
            </c:multiLvlStrRef>
          </c:cat>
          <c:val>
            <c:numRef>
              <c:f>Лист26!$B$3:$F$3</c:f>
              <c:numCache>
                <c:formatCode>#,##0.0</c:formatCode>
                <c:ptCount val="5"/>
                <c:pt idx="0">
                  <c:v>13.866231647634583</c:v>
                </c:pt>
                <c:pt idx="1">
                  <c:v>15.745393634840868</c:v>
                </c:pt>
                <c:pt idx="2">
                  <c:v>15.458015267175568</c:v>
                </c:pt>
                <c:pt idx="3">
                  <c:v>14.285714285714286</c:v>
                </c:pt>
                <c:pt idx="4">
                  <c:v>14.793388429752</c:v>
                </c:pt>
              </c:numCache>
            </c:numRef>
          </c:val>
        </c:ser>
        <c:ser>
          <c:idx val="1"/>
          <c:order val="1"/>
          <c:tx>
            <c:strRef>
              <c:f>Лист26!$A$4</c:f>
              <c:strCache>
                <c:ptCount val="1"/>
                <c:pt idx="0">
                  <c:v>Откажись от насилия ради лучшего будущего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Лист26!$B$1:$F$2</c:f>
              <c:multiLvlStrCache>
                <c:ptCount val="5"/>
                <c:lvl>
                  <c:pt idx="0">
                    <c:v>Женский</c:v>
                  </c:pt>
                  <c:pt idx="1">
                    <c:v>Мужской</c:v>
                  </c:pt>
                  <c:pt idx="2">
                    <c:v>Нет</c:v>
                  </c:pt>
                  <c:pt idx="3">
                    <c:v>Да, есть</c:v>
                  </c:pt>
                  <c:pt idx="4">
                    <c:v> </c:v>
                  </c:pt>
                </c:lvl>
                <c:lvl>
                  <c:pt idx="0">
                    <c:v>Пол</c:v>
                  </c:pt>
                  <c:pt idx="2">
                    <c:v>Наличие детей</c:v>
                  </c:pt>
                  <c:pt idx="4">
                    <c:v>В целом</c:v>
                  </c:pt>
                </c:lvl>
              </c:multiLvlStrCache>
            </c:multiLvlStrRef>
          </c:cat>
          <c:val>
            <c:numRef>
              <c:f>Лист26!$B$4:$F$4</c:f>
              <c:numCache>
                <c:formatCode>#,##0.0</c:formatCode>
                <c:ptCount val="5"/>
                <c:pt idx="0">
                  <c:v>30.995106035888909</c:v>
                </c:pt>
                <c:pt idx="1">
                  <c:v>15.91289782244557</c:v>
                </c:pt>
                <c:pt idx="2">
                  <c:v>19.847328244274809</c:v>
                </c:pt>
                <c:pt idx="3">
                  <c:v>26.384839650145729</c:v>
                </c:pt>
                <c:pt idx="4">
                  <c:v>23.553719008264462</c:v>
                </c:pt>
              </c:numCache>
            </c:numRef>
          </c:val>
        </c:ser>
        <c:ser>
          <c:idx val="2"/>
          <c:order val="2"/>
          <c:tx>
            <c:strRef>
              <c:f>Лист26!$A$5</c:f>
              <c:strCache>
                <c:ptCount val="1"/>
                <c:pt idx="0">
                  <c:v>Жестокость рождает жестокость. Будь добрее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multiLvlStrRef>
              <c:f>Лист26!$B$1:$F$2</c:f>
              <c:multiLvlStrCache>
                <c:ptCount val="5"/>
                <c:lvl>
                  <c:pt idx="0">
                    <c:v>Женский</c:v>
                  </c:pt>
                  <c:pt idx="1">
                    <c:v>Мужской</c:v>
                  </c:pt>
                  <c:pt idx="2">
                    <c:v>Нет</c:v>
                  </c:pt>
                  <c:pt idx="3">
                    <c:v>Да, есть</c:v>
                  </c:pt>
                  <c:pt idx="4">
                    <c:v> </c:v>
                  </c:pt>
                </c:lvl>
                <c:lvl>
                  <c:pt idx="0">
                    <c:v>Пол</c:v>
                  </c:pt>
                  <c:pt idx="2">
                    <c:v>Наличие детей</c:v>
                  </c:pt>
                  <c:pt idx="4">
                    <c:v>В целом</c:v>
                  </c:pt>
                </c:lvl>
              </c:multiLvlStrCache>
            </c:multiLvlStrRef>
          </c:cat>
          <c:val>
            <c:numRef>
              <c:f>Лист26!$B$5:$F$5</c:f>
              <c:numCache>
                <c:formatCode>#,##0.0</c:formatCode>
                <c:ptCount val="5"/>
                <c:pt idx="0">
                  <c:v>3.4257748776508992</c:v>
                </c:pt>
                <c:pt idx="1">
                  <c:v>2.8475711892797322</c:v>
                </c:pt>
                <c:pt idx="2">
                  <c:v>2.6717557251908377</c:v>
                </c:pt>
                <c:pt idx="3">
                  <c:v>3.4985422740524781</c:v>
                </c:pt>
                <c:pt idx="4">
                  <c:v>3.1404958677685952</c:v>
                </c:pt>
              </c:numCache>
            </c:numRef>
          </c:val>
        </c:ser>
        <c:ser>
          <c:idx val="3"/>
          <c:order val="3"/>
          <c:tx>
            <c:strRef>
              <c:f>Лист26!$A$6</c:f>
              <c:strCache>
                <c:ptCount val="1"/>
                <c:pt idx="0">
                  <c:v>Не слышал о такой компании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Лист26!$B$1:$F$2</c:f>
              <c:multiLvlStrCache>
                <c:ptCount val="5"/>
                <c:lvl>
                  <c:pt idx="0">
                    <c:v>Женский</c:v>
                  </c:pt>
                  <c:pt idx="1">
                    <c:v>Мужской</c:v>
                  </c:pt>
                  <c:pt idx="2">
                    <c:v>Нет</c:v>
                  </c:pt>
                  <c:pt idx="3">
                    <c:v>Да, есть</c:v>
                  </c:pt>
                  <c:pt idx="4">
                    <c:v> </c:v>
                  </c:pt>
                </c:lvl>
                <c:lvl>
                  <c:pt idx="0">
                    <c:v>Пол</c:v>
                  </c:pt>
                  <c:pt idx="2">
                    <c:v>Наличие детей</c:v>
                  </c:pt>
                  <c:pt idx="4">
                    <c:v>В целом</c:v>
                  </c:pt>
                </c:lvl>
              </c:multiLvlStrCache>
            </c:multiLvlStrRef>
          </c:cat>
          <c:val>
            <c:numRef>
              <c:f>Лист26!$B$6:$F$6</c:f>
              <c:numCache>
                <c:formatCode>#,##0.0</c:formatCode>
                <c:ptCount val="5"/>
                <c:pt idx="0">
                  <c:v>38.499184339314851</c:v>
                </c:pt>
                <c:pt idx="1">
                  <c:v>52.093802345058663</c:v>
                </c:pt>
                <c:pt idx="2">
                  <c:v>47.519083969465349</c:v>
                </c:pt>
                <c:pt idx="3">
                  <c:v>43.440233236151613</c:v>
                </c:pt>
                <c:pt idx="4">
                  <c:v>45.206611570247894</c:v>
                </c:pt>
              </c:numCache>
            </c:numRef>
          </c:val>
        </c:ser>
        <c:ser>
          <c:idx val="4"/>
          <c:order val="4"/>
          <c:tx>
            <c:strRef>
              <c:f>Лист26!$A$7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A483FF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Лист26!$B$1:$F$2</c:f>
              <c:multiLvlStrCache>
                <c:ptCount val="5"/>
                <c:lvl>
                  <c:pt idx="0">
                    <c:v>Женский</c:v>
                  </c:pt>
                  <c:pt idx="1">
                    <c:v>Мужской</c:v>
                  </c:pt>
                  <c:pt idx="2">
                    <c:v>Нет</c:v>
                  </c:pt>
                  <c:pt idx="3">
                    <c:v>Да, есть</c:v>
                  </c:pt>
                  <c:pt idx="4">
                    <c:v> </c:v>
                  </c:pt>
                </c:lvl>
                <c:lvl>
                  <c:pt idx="0">
                    <c:v>Пол</c:v>
                  </c:pt>
                  <c:pt idx="2">
                    <c:v>Наличие детей</c:v>
                  </c:pt>
                  <c:pt idx="4">
                    <c:v>В целом</c:v>
                  </c:pt>
                </c:lvl>
              </c:multiLvlStrCache>
            </c:multiLvlStrRef>
          </c:cat>
          <c:val>
            <c:numRef>
              <c:f>Лист26!$B$7:$F$7</c:f>
              <c:numCache>
                <c:formatCode>#,##0.0</c:formatCode>
                <c:ptCount val="5"/>
                <c:pt idx="0">
                  <c:v>13.213703099510603</c:v>
                </c:pt>
                <c:pt idx="1">
                  <c:v>13.400335008375222</c:v>
                </c:pt>
                <c:pt idx="2">
                  <c:v>14.503816793893128</c:v>
                </c:pt>
                <c:pt idx="3">
                  <c:v>12.390670553935864</c:v>
                </c:pt>
                <c:pt idx="4">
                  <c:v>13.305785123967034</c:v>
                </c:pt>
              </c:numCache>
            </c:numRef>
          </c:val>
        </c:ser>
        <c:overlap val="100"/>
        <c:axId val="92127616"/>
        <c:axId val="92129152"/>
      </c:barChart>
      <c:catAx>
        <c:axId val="92127616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2129152"/>
        <c:crosses val="autoZero"/>
        <c:auto val="1"/>
        <c:lblAlgn val="ctr"/>
        <c:lblOffset val="100"/>
      </c:catAx>
      <c:valAx>
        <c:axId val="92129152"/>
        <c:scaling>
          <c:orientation val="minMax"/>
        </c:scaling>
        <c:axPos val="b"/>
        <c:numFmt formatCode="0%" sourceLinked="1"/>
        <c:tickLblPos val="nextTo"/>
        <c:crossAx val="921276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Лист27!$A$3</c:f>
              <c:strCache>
                <c:ptCount val="1"/>
                <c:pt idx="0">
                  <c:v>Фонд поддержки детей, находящихся в трудной жизненной ситуации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Лист27!$B$1:$E$2</c:f>
              <c:multiLvlStrCache>
                <c:ptCount val="4"/>
                <c:lvl>
                  <c:pt idx="0">
                    <c:v>16-24</c:v>
                  </c:pt>
                  <c:pt idx="1">
                    <c:v>25-34</c:v>
                  </c:pt>
                  <c:pt idx="2">
                    <c:v>35-45</c:v>
                  </c:pt>
                  <c:pt idx="3">
                    <c:v> </c:v>
                  </c:pt>
                </c:lvl>
                <c:lvl>
                  <c:pt idx="0">
                    <c:v>Возраст</c:v>
                  </c:pt>
                  <c:pt idx="3">
                    <c:v>В целом</c:v>
                  </c:pt>
                </c:lvl>
              </c:multiLvlStrCache>
            </c:multiLvlStrRef>
          </c:cat>
          <c:val>
            <c:numRef>
              <c:f>Лист27!$B$3:$E$3</c:f>
              <c:numCache>
                <c:formatCode>#,##0.0</c:formatCode>
                <c:ptCount val="4"/>
                <c:pt idx="0">
                  <c:v>19.892473118279568</c:v>
                </c:pt>
                <c:pt idx="1">
                  <c:v>26.973684210526134</c:v>
                </c:pt>
                <c:pt idx="2">
                  <c:v>23.170731707317074</c:v>
                </c:pt>
                <c:pt idx="3">
                  <c:v>23.107569721115595</c:v>
                </c:pt>
              </c:numCache>
            </c:numRef>
          </c:val>
        </c:ser>
        <c:ser>
          <c:idx val="1"/>
          <c:order val="1"/>
          <c:tx>
            <c:strRef>
              <c:f>Лист27!$A$4</c:f>
              <c:strCache>
                <c:ptCount val="1"/>
                <c:pt idx="0">
                  <c:v>Другая организация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multiLvlStrRef>
              <c:f>Лист27!$B$1:$E$2</c:f>
              <c:multiLvlStrCache>
                <c:ptCount val="4"/>
                <c:lvl>
                  <c:pt idx="0">
                    <c:v>16-24</c:v>
                  </c:pt>
                  <c:pt idx="1">
                    <c:v>25-34</c:v>
                  </c:pt>
                  <c:pt idx="2">
                    <c:v>35-45</c:v>
                  </c:pt>
                  <c:pt idx="3">
                    <c:v> </c:v>
                  </c:pt>
                </c:lvl>
                <c:lvl>
                  <c:pt idx="0">
                    <c:v>Возраст</c:v>
                  </c:pt>
                  <c:pt idx="3">
                    <c:v>В целом</c:v>
                  </c:pt>
                </c:lvl>
              </c:multiLvlStrCache>
            </c:multiLvlStrRef>
          </c:cat>
          <c:val>
            <c:numRef>
              <c:f>Лист27!$B$4:$E$4</c:f>
              <c:numCache>
                <c:formatCode>#,##0.0</c:formatCode>
                <c:ptCount val="4"/>
                <c:pt idx="0">
                  <c:v>4.838709677419355</c:v>
                </c:pt>
                <c:pt idx="1">
                  <c:v>4.6052631578947434</c:v>
                </c:pt>
                <c:pt idx="2">
                  <c:v>2.4390243902439024</c:v>
                </c:pt>
                <c:pt idx="3">
                  <c:v>3.9840637450199212</c:v>
                </c:pt>
              </c:numCache>
            </c:numRef>
          </c:val>
        </c:ser>
        <c:ser>
          <c:idx val="2"/>
          <c:order val="2"/>
          <c:tx>
            <c:strRef>
              <c:f>Лист27!$A$5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Лист27!$B$1:$E$2</c:f>
              <c:multiLvlStrCache>
                <c:ptCount val="4"/>
                <c:lvl>
                  <c:pt idx="0">
                    <c:v>16-24</c:v>
                  </c:pt>
                  <c:pt idx="1">
                    <c:v>25-34</c:v>
                  </c:pt>
                  <c:pt idx="2">
                    <c:v>35-45</c:v>
                  </c:pt>
                  <c:pt idx="3">
                    <c:v> </c:v>
                  </c:pt>
                </c:lvl>
                <c:lvl>
                  <c:pt idx="0">
                    <c:v>Возраст</c:v>
                  </c:pt>
                  <c:pt idx="3">
                    <c:v>В целом</c:v>
                  </c:pt>
                </c:lvl>
              </c:multiLvlStrCache>
            </c:multiLvlStrRef>
          </c:cat>
          <c:val>
            <c:numRef>
              <c:f>Лист27!$B$5:$E$5</c:f>
              <c:numCache>
                <c:formatCode>#,##0.0</c:formatCode>
                <c:ptCount val="4"/>
                <c:pt idx="0">
                  <c:v>75.268817204301072</c:v>
                </c:pt>
                <c:pt idx="1">
                  <c:v>68.421052631578945</c:v>
                </c:pt>
                <c:pt idx="2">
                  <c:v>74.390243902439011</c:v>
                </c:pt>
                <c:pt idx="3">
                  <c:v>72.908366533863799</c:v>
                </c:pt>
              </c:numCache>
            </c:numRef>
          </c:val>
        </c:ser>
        <c:overlap val="100"/>
        <c:axId val="80976896"/>
        <c:axId val="87047168"/>
      </c:barChart>
      <c:catAx>
        <c:axId val="80976896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7047168"/>
        <c:crosses val="autoZero"/>
        <c:auto val="1"/>
        <c:lblAlgn val="ctr"/>
        <c:lblOffset val="100"/>
      </c:catAx>
      <c:valAx>
        <c:axId val="87047168"/>
        <c:scaling>
          <c:orientation val="minMax"/>
        </c:scaling>
        <c:axPos val="b"/>
        <c:numFmt formatCode="0%" sourceLinked="1"/>
        <c:tickLblPos val="nextTo"/>
        <c:crossAx val="809768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Лист28!$B$1:$B$2</c:f>
              <c:strCache>
                <c:ptCount val="1"/>
                <c:pt idx="0">
                  <c:v>Пол Мужской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Лист28!$A$3:$A$13</c:f>
              <c:strCache>
                <c:ptCount val="10"/>
                <c:pt idx="0">
                  <c:v>Не слышал ни об одном из перечисленных</c:v>
                </c:pt>
                <c:pt idx="1">
                  <c:v>Акция "10 тысяч детских поцелуев"</c:v>
                </c:pt>
                <c:pt idx="2">
                  <c:v>Конкурс городов "Город без жестокости к детям"</c:v>
                </c:pt>
                <c:pt idx="3">
                  <c:v>Музыкальный проект (диск, концерт) &lt;Дорогою добра&gt;</c:v>
                </c:pt>
                <c:pt idx="4">
                  <c:v>Форум "Дети против насилия" в Орленке</c:v>
                </c:pt>
                <c:pt idx="5">
                  <c:v>Создание Интернет портала "Я-родитель"</c:v>
                </c:pt>
                <c:pt idx="6">
                  <c:v>Создание движение "Россия - без жестокости к детям"</c:v>
                </c:pt>
                <c:pt idx="7">
                  <c:v>Реклама Телефона доверия</c:v>
                </c:pt>
                <c:pt idx="8">
                  <c:v>Создан единый бесплатный анонимный телефон доверия для детей</c:v>
                </c:pt>
                <c:pt idx="9">
                  <c:v>Реклама  "Откажись от насилия ради лучшего будущего"</c:v>
                </c:pt>
              </c:strCache>
            </c:strRef>
          </c:cat>
          <c:val>
            <c:numRef>
              <c:f>Лист28!$B$3:$B$13</c:f>
              <c:numCache>
                <c:formatCode>#,##0.0</c:formatCode>
                <c:ptCount val="11"/>
                <c:pt idx="0">
                  <c:v>40.209790209790206</c:v>
                </c:pt>
                <c:pt idx="1">
                  <c:v>1.7482517482517483</c:v>
                </c:pt>
                <c:pt idx="2">
                  <c:v>3.4965034965034967</c:v>
                </c:pt>
                <c:pt idx="3">
                  <c:v>3.1468531468531467</c:v>
                </c:pt>
                <c:pt idx="4">
                  <c:v>8.7412587412586014</c:v>
                </c:pt>
                <c:pt idx="5">
                  <c:v>5.9440559440559255</c:v>
                </c:pt>
                <c:pt idx="6">
                  <c:v>13.986013986013987</c:v>
                </c:pt>
                <c:pt idx="7">
                  <c:v>10.13986013986014</c:v>
                </c:pt>
                <c:pt idx="8">
                  <c:v>17.48251748251727</c:v>
                </c:pt>
                <c:pt idx="9">
                  <c:v>28.321678321678331</c:v>
                </c:pt>
              </c:numCache>
            </c:numRef>
          </c:val>
        </c:ser>
        <c:ser>
          <c:idx val="1"/>
          <c:order val="1"/>
          <c:tx>
            <c:strRef>
              <c:f>Лист28!$C$1:$C$2</c:f>
              <c:strCache>
                <c:ptCount val="1"/>
                <c:pt idx="0">
                  <c:v>Пол Женский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Лист28!$A$3:$A$13</c:f>
              <c:strCache>
                <c:ptCount val="10"/>
                <c:pt idx="0">
                  <c:v>Не слышал ни об одном из перечисленных</c:v>
                </c:pt>
                <c:pt idx="1">
                  <c:v>Акция "10 тысяч детских поцелуев"</c:v>
                </c:pt>
                <c:pt idx="2">
                  <c:v>Конкурс городов "Город без жестокости к детям"</c:v>
                </c:pt>
                <c:pt idx="3">
                  <c:v>Музыкальный проект (диск, концерт) &lt;Дорогою добра&gt;</c:v>
                </c:pt>
                <c:pt idx="4">
                  <c:v>Форум "Дети против насилия" в Орленке</c:v>
                </c:pt>
                <c:pt idx="5">
                  <c:v>Создание Интернет портала "Я-родитель"</c:v>
                </c:pt>
                <c:pt idx="6">
                  <c:v>Создание движение "Россия - без жестокости к детям"</c:v>
                </c:pt>
                <c:pt idx="7">
                  <c:v>Реклама Телефона доверия</c:v>
                </c:pt>
                <c:pt idx="8">
                  <c:v>Создан единый бесплатный анонимный телефон доверия для детей</c:v>
                </c:pt>
                <c:pt idx="9">
                  <c:v>Реклама  "Откажись от насилия ради лучшего будущего"</c:v>
                </c:pt>
              </c:strCache>
            </c:strRef>
          </c:cat>
          <c:val>
            <c:numRef>
              <c:f>Лист28!$C$3:$C$13</c:f>
              <c:numCache>
                <c:formatCode>#,##0.0</c:formatCode>
                <c:ptCount val="11"/>
                <c:pt idx="0">
                  <c:v>28.116710875331428</c:v>
                </c:pt>
                <c:pt idx="1">
                  <c:v>1.5915119363395225</c:v>
                </c:pt>
                <c:pt idx="2">
                  <c:v>3.9787798408488064</c:v>
                </c:pt>
                <c:pt idx="3">
                  <c:v>4.7745358090185261</c:v>
                </c:pt>
                <c:pt idx="4">
                  <c:v>5.5702917771883333</c:v>
                </c:pt>
                <c:pt idx="5">
                  <c:v>8.4880636604774189</c:v>
                </c:pt>
                <c:pt idx="6">
                  <c:v>12.466843501326348</c:v>
                </c:pt>
                <c:pt idx="7">
                  <c:v>15.915119363395226</c:v>
                </c:pt>
                <c:pt idx="8">
                  <c:v>23.607427055702917</c:v>
                </c:pt>
                <c:pt idx="9">
                  <c:v>41.909814323607179</c:v>
                </c:pt>
              </c:numCache>
            </c:numRef>
          </c:val>
        </c:ser>
        <c:ser>
          <c:idx val="2"/>
          <c:order val="2"/>
          <c:tx>
            <c:strRef>
              <c:f>Лист28!$D$1:$D$2</c:f>
              <c:strCache>
                <c:ptCount val="1"/>
                <c:pt idx="0">
                  <c:v>В целом  %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Лист28!$A$3:$A$13</c:f>
              <c:strCache>
                <c:ptCount val="10"/>
                <c:pt idx="0">
                  <c:v>Не слышал ни об одном из перечисленных</c:v>
                </c:pt>
                <c:pt idx="1">
                  <c:v>Акция "10 тысяч детских поцелуев"</c:v>
                </c:pt>
                <c:pt idx="2">
                  <c:v>Конкурс городов "Город без жестокости к детям"</c:v>
                </c:pt>
                <c:pt idx="3">
                  <c:v>Музыкальный проект (диск, концерт) &lt;Дорогою добра&gt;</c:v>
                </c:pt>
                <c:pt idx="4">
                  <c:v>Форум "Дети против насилия" в Орленке</c:v>
                </c:pt>
                <c:pt idx="5">
                  <c:v>Создание Интернет портала "Я-родитель"</c:v>
                </c:pt>
                <c:pt idx="6">
                  <c:v>Создание движение "Россия - без жестокости к детям"</c:v>
                </c:pt>
                <c:pt idx="7">
                  <c:v>Реклама Телефона доверия</c:v>
                </c:pt>
                <c:pt idx="8">
                  <c:v>Создан единый бесплатный анонимный телефон доверия для детей</c:v>
                </c:pt>
                <c:pt idx="9">
                  <c:v>Реклама  "Откажись от насилия ради лучшего будущего"</c:v>
                </c:pt>
              </c:strCache>
            </c:strRef>
          </c:cat>
          <c:val>
            <c:numRef>
              <c:f>Лист28!$D$3:$D$13</c:f>
              <c:numCache>
                <c:formatCode>#,##0.0</c:formatCode>
                <c:ptCount val="11"/>
                <c:pt idx="0">
                  <c:v>33.333333333333336</c:v>
                </c:pt>
                <c:pt idx="1">
                  <c:v>1.6591251885369533</c:v>
                </c:pt>
                <c:pt idx="2">
                  <c:v>3.7707390648567212</c:v>
                </c:pt>
                <c:pt idx="3">
                  <c:v>4.0723981900452504</c:v>
                </c:pt>
                <c:pt idx="4">
                  <c:v>6.9381598793363475</c:v>
                </c:pt>
                <c:pt idx="5">
                  <c:v>7.3906485671191557</c:v>
                </c:pt>
                <c:pt idx="6">
                  <c:v>13.122171945701348</c:v>
                </c:pt>
                <c:pt idx="7">
                  <c:v>13.423831070889896</c:v>
                </c:pt>
                <c:pt idx="8">
                  <c:v>20.965309200603009</c:v>
                </c:pt>
                <c:pt idx="9">
                  <c:v>36.048265460030144</c:v>
                </c:pt>
              </c:numCache>
            </c:numRef>
          </c:val>
        </c:ser>
        <c:axId val="45818624"/>
        <c:axId val="80578816"/>
      </c:barChart>
      <c:catAx>
        <c:axId val="45818624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0578816"/>
        <c:crosses val="autoZero"/>
        <c:auto val="1"/>
        <c:lblAlgn val="ctr"/>
        <c:lblOffset val="100"/>
      </c:catAx>
      <c:valAx>
        <c:axId val="80578816"/>
        <c:scaling>
          <c:orientation val="minMax"/>
        </c:scaling>
        <c:axPos val="b"/>
        <c:numFmt formatCode="#,##0.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58186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Лист29!$A$2</c:f>
              <c:strCache>
                <c:ptCount val="1"/>
                <c:pt idx="0">
                  <c:v>Знаком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Лист29!$B$1:$D$1</c:f>
              <c:strCache>
                <c:ptCount val="3"/>
                <c:pt idx="0">
                  <c:v>Женский</c:v>
                </c:pt>
                <c:pt idx="1">
                  <c:v>Мужской</c:v>
                </c:pt>
                <c:pt idx="2">
                  <c:v>В целом</c:v>
                </c:pt>
              </c:strCache>
            </c:strRef>
          </c:cat>
          <c:val>
            <c:numRef>
              <c:f>Лист29!$B$2:$D$2</c:f>
              <c:numCache>
                <c:formatCode>#,##0.0</c:formatCode>
                <c:ptCount val="3"/>
                <c:pt idx="0">
                  <c:v>36.378466557911622</c:v>
                </c:pt>
                <c:pt idx="1">
                  <c:v>22.613065326633336</c:v>
                </c:pt>
                <c:pt idx="2">
                  <c:v>29.586776859503978</c:v>
                </c:pt>
              </c:numCache>
            </c:numRef>
          </c:val>
        </c:ser>
        <c:ser>
          <c:idx val="1"/>
          <c:order val="1"/>
          <c:tx>
            <c:strRef>
              <c:f>Лист29!$A$3</c:f>
              <c:strCache>
                <c:ptCount val="1"/>
                <c:pt idx="0">
                  <c:v>Нет, не знаком</c:v>
                </c:pt>
              </c:strCache>
            </c:strRef>
          </c:tx>
          <c:spPr>
            <a:solidFill>
              <a:schemeClr val="accent5"/>
            </a:solidFill>
          </c:spPr>
          <c:dLbls>
            <c:showVal val="1"/>
          </c:dLbls>
          <c:cat>
            <c:strRef>
              <c:f>Лист29!$B$1:$D$1</c:f>
              <c:strCache>
                <c:ptCount val="3"/>
                <c:pt idx="0">
                  <c:v>Женский</c:v>
                </c:pt>
                <c:pt idx="1">
                  <c:v>Мужской</c:v>
                </c:pt>
                <c:pt idx="2">
                  <c:v>В целом</c:v>
                </c:pt>
              </c:strCache>
            </c:strRef>
          </c:cat>
          <c:val>
            <c:numRef>
              <c:f>Лист29!$B$3:$D$3</c:f>
              <c:numCache>
                <c:formatCode>#,##0.0</c:formatCode>
                <c:ptCount val="3"/>
                <c:pt idx="0">
                  <c:v>56.443719412724306</c:v>
                </c:pt>
                <c:pt idx="1">
                  <c:v>68.00670016750334</c:v>
                </c:pt>
                <c:pt idx="2">
                  <c:v>62.148760330578995</c:v>
                </c:pt>
              </c:numCache>
            </c:numRef>
          </c:val>
        </c:ser>
        <c:ser>
          <c:idx val="2"/>
          <c:order val="2"/>
          <c:tx>
            <c:strRef>
              <c:f>Лист29!$A$4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showVal val="1"/>
          </c:dLbls>
          <c:cat>
            <c:strRef>
              <c:f>Лист29!$B$1:$D$1</c:f>
              <c:strCache>
                <c:ptCount val="3"/>
                <c:pt idx="0">
                  <c:v>Женский</c:v>
                </c:pt>
                <c:pt idx="1">
                  <c:v>Мужской</c:v>
                </c:pt>
                <c:pt idx="2">
                  <c:v>В целом</c:v>
                </c:pt>
              </c:strCache>
            </c:strRef>
          </c:cat>
          <c:val>
            <c:numRef>
              <c:f>Лист29!$B$4:$D$4</c:f>
              <c:numCache>
                <c:formatCode>#,##0.0</c:formatCode>
                <c:ptCount val="3"/>
                <c:pt idx="0">
                  <c:v>7.1778140293637467</c:v>
                </c:pt>
                <c:pt idx="1">
                  <c:v>9.3802345058627417</c:v>
                </c:pt>
                <c:pt idx="2">
                  <c:v>8.2644628099173545</c:v>
                </c:pt>
              </c:numCache>
            </c:numRef>
          </c:val>
        </c:ser>
        <c:overlap val="100"/>
        <c:axId val="74586752"/>
        <c:axId val="80829440"/>
      </c:barChart>
      <c:catAx>
        <c:axId val="74586752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0829440"/>
        <c:crosses val="autoZero"/>
        <c:auto val="1"/>
        <c:lblAlgn val="ctr"/>
        <c:lblOffset val="100"/>
      </c:catAx>
      <c:valAx>
        <c:axId val="80829440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4586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482658330681869"/>
          <c:y val="6.7500248837710483E-2"/>
          <c:w val="0.53591700753015858"/>
          <c:h val="0.752682857062787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Лист30!$A$2</c:f>
              <c:strCache>
                <c:ptCount val="1"/>
                <c:pt idx="0">
                  <c:v>Знаком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Лист30!$B$1:$D$1</c:f>
              <c:strCache>
                <c:ptCount val="3"/>
                <c:pt idx="0">
                  <c:v>Женский</c:v>
                </c:pt>
                <c:pt idx="1">
                  <c:v>Мужской</c:v>
                </c:pt>
                <c:pt idx="2">
                  <c:v>В целом</c:v>
                </c:pt>
              </c:strCache>
            </c:strRef>
          </c:cat>
          <c:val>
            <c:numRef>
              <c:f>Лист30!$B$2:$D$2</c:f>
              <c:numCache>
                <c:formatCode>#,##0.0</c:formatCode>
                <c:ptCount val="3"/>
                <c:pt idx="0">
                  <c:v>48.123980424143554</c:v>
                </c:pt>
                <c:pt idx="1">
                  <c:v>32.1608040201005</c:v>
                </c:pt>
                <c:pt idx="2">
                  <c:v>40.247933884297524</c:v>
                </c:pt>
              </c:numCache>
            </c:numRef>
          </c:val>
        </c:ser>
        <c:ser>
          <c:idx val="1"/>
          <c:order val="1"/>
          <c:tx>
            <c:strRef>
              <c:f>Лист30!$A$3</c:f>
              <c:strCache>
                <c:ptCount val="1"/>
                <c:pt idx="0">
                  <c:v>Нет, не знаком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Лист30!$B$1:$D$1</c:f>
              <c:strCache>
                <c:ptCount val="3"/>
                <c:pt idx="0">
                  <c:v>Женский</c:v>
                </c:pt>
                <c:pt idx="1">
                  <c:v>Мужской</c:v>
                </c:pt>
                <c:pt idx="2">
                  <c:v>В целом</c:v>
                </c:pt>
              </c:strCache>
            </c:strRef>
          </c:cat>
          <c:val>
            <c:numRef>
              <c:f>Лист30!$B$3:$D$3</c:f>
              <c:numCache>
                <c:formatCode>#,##0.0</c:formatCode>
                <c:ptCount val="3"/>
                <c:pt idx="0">
                  <c:v>44.698205546492659</c:v>
                </c:pt>
                <c:pt idx="1">
                  <c:v>59.128978224456176</c:v>
                </c:pt>
                <c:pt idx="2">
                  <c:v>51.818181818181863</c:v>
                </c:pt>
              </c:numCache>
            </c:numRef>
          </c:val>
        </c:ser>
        <c:ser>
          <c:idx val="2"/>
          <c:order val="2"/>
          <c:tx>
            <c:strRef>
              <c:f>Лист30!$A$4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Лист30!$B$1:$D$1</c:f>
              <c:strCache>
                <c:ptCount val="3"/>
                <c:pt idx="0">
                  <c:v>Женский</c:v>
                </c:pt>
                <c:pt idx="1">
                  <c:v>Мужской</c:v>
                </c:pt>
                <c:pt idx="2">
                  <c:v>В целом</c:v>
                </c:pt>
              </c:strCache>
            </c:strRef>
          </c:cat>
          <c:val>
            <c:numRef>
              <c:f>Лист30!$B$4:$D$4</c:f>
              <c:numCache>
                <c:formatCode>#,##0.0</c:formatCode>
                <c:ptCount val="3"/>
                <c:pt idx="0">
                  <c:v>7.1778140293637467</c:v>
                </c:pt>
                <c:pt idx="1">
                  <c:v>8.710217755443848</c:v>
                </c:pt>
                <c:pt idx="2">
                  <c:v>7.9338842975206614</c:v>
                </c:pt>
              </c:numCache>
            </c:numRef>
          </c:val>
        </c:ser>
        <c:overlap val="100"/>
        <c:axId val="90961792"/>
        <c:axId val="91624576"/>
      </c:barChart>
      <c:catAx>
        <c:axId val="90961792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1624576"/>
        <c:crosses val="autoZero"/>
        <c:auto val="1"/>
        <c:lblAlgn val="ctr"/>
        <c:lblOffset val="100"/>
      </c:catAx>
      <c:valAx>
        <c:axId val="91624576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09617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Лист3!$A$3</c:f>
              <c:strCache>
                <c:ptCount val="1"/>
                <c:pt idx="0">
                  <c:v>Сердечные, понимающие</c:v>
                </c:pt>
              </c:strCache>
            </c:strRef>
          </c:tx>
          <c:spPr>
            <a:solidFill>
              <a:srgbClr val="4F81BD"/>
            </a:solidFill>
          </c:spPr>
          <c:dLbls>
            <c:spPr>
              <a:solidFill>
                <a:schemeClr val="tx2">
                  <a:lumMod val="40000"/>
                  <a:lumOff val="60000"/>
                  <a:alpha val="11000"/>
                </a:schemeClr>
              </a:solidFill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Лист3!$B$1:$E$2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Лист3!$B$3:$E$3</c:f>
              <c:numCache>
                <c:formatCode>#,##0.0</c:formatCode>
                <c:ptCount val="4"/>
                <c:pt idx="0">
                  <c:v>44.927536231884062</c:v>
                </c:pt>
                <c:pt idx="1">
                  <c:v>49.108079748164045</c:v>
                </c:pt>
                <c:pt idx="2">
                  <c:v>61.53846153846154</c:v>
                </c:pt>
                <c:pt idx="3">
                  <c:v>49.421487603305359</c:v>
                </c:pt>
              </c:numCache>
            </c:numRef>
          </c:val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В основном доброжелательные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Лист3!$B$1:$E$2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Лист3!$B$4:$E$4</c:f>
              <c:numCache>
                <c:formatCode>#,##0.0</c:formatCode>
                <c:ptCount val="4"/>
                <c:pt idx="0">
                  <c:v>39.130434782608695</c:v>
                </c:pt>
                <c:pt idx="1">
                  <c:v>42.182581322140607</c:v>
                </c:pt>
                <c:pt idx="2">
                  <c:v>33.333333333333336</c:v>
                </c:pt>
                <c:pt idx="3">
                  <c:v>41.239669421487299</c:v>
                </c:pt>
              </c:numCache>
            </c:numRef>
          </c:val>
        </c:ser>
        <c:ser>
          <c:idx val="2"/>
          <c:order val="2"/>
          <c:tx>
            <c:strRef>
              <c:f>Лист3!$A$5</c:f>
              <c:strCache>
                <c:ptCount val="1"/>
                <c:pt idx="0">
                  <c:v>Равнодушные</c:v>
                </c:pt>
              </c:strCache>
            </c:strRef>
          </c:tx>
          <c:spPr>
            <a:solidFill>
              <a:srgbClr val="FBAE17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Лист3!$B$1:$E$2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Лист3!$B$5:$E$5</c:f>
              <c:numCache>
                <c:formatCode>#,##0.0</c:formatCode>
                <c:ptCount val="4"/>
                <c:pt idx="0">
                  <c:v>10.869565217391418</c:v>
                </c:pt>
                <c:pt idx="1">
                  <c:v>5.036726128016789</c:v>
                </c:pt>
                <c:pt idx="2">
                  <c:v>2.5641025641025652</c:v>
                </c:pt>
                <c:pt idx="3">
                  <c:v>5.537190082644674</c:v>
                </c:pt>
              </c:numCache>
            </c:numRef>
          </c:val>
        </c:ser>
        <c:ser>
          <c:idx val="3"/>
          <c:order val="3"/>
          <c:tx>
            <c:strRef>
              <c:f>Лист3!$A$6</c:f>
              <c:strCache>
                <c:ptCount val="1"/>
                <c:pt idx="0">
                  <c:v>В основном недоброжелательные</c:v>
                </c:pt>
              </c:strCache>
            </c:strRef>
          </c:tx>
          <c:cat>
            <c:multiLvlStrRef>
              <c:f>Лист3!$B$1:$E$2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Лист3!$B$6:$E$6</c:f>
              <c:numCache>
                <c:formatCode>#,##0.0</c:formatCode>
                <c:ptCount val="4"/>
                <c:pt idx="0">
                  <c:v>0.72463768115942062</c:v>
                </c:pt>
                <c:pt idx="1">
                  <c:v>0.41972717733473541</c:v>
                </c:pt>
                <c:pt idx="2">
                  <c:v>0</c:v>
                </c:pt>
                <c:pt idx="3">
                  <c:v>0.41322314049586778</c:v>
                </c:pt>
              </c:numCache>
            </c:numRef>
          </c:val>
        </c:ser>
        <c:ser>
          <c:idx val="4"/>
          <c:order val="4"/>
          <c:tx>
            <c:strRef>
              <c:f>Лист3!$A$7</c:f>
              <c:strCache>
                <c:ptCount val="1"/>
                <c:pt idx="0">
                  <c:v>Враждебные, конфликтные</c:v>
                </c:pt>
              </c:strCache>
            </c:strRef>
          </c:tx>
          <c:cat>
            <c:multiLvlStrRef>
              <c:f>Лист3!$B$1:$E$2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Лист3!$B$7:$E$7</c:f>
              <c:numCache>
                <c:formatCode>#,##0.0</c:formatCode>
                <c:ptCount val="4"/>
                <c:pt idx="0">
                  <c:v>0</c:v>
                </c:pt>
                <c:pt idx="1">
                  <c:v>0.41972717733473541</c:v>
                </c:pt>
                <c:pt idx="2">
                  <c:v>0</c:v>
                </c:pt>
                <c:pt idx="3">
                  <c:v>0.33057851239669844</c:v>
                </c:pt>
              </c:numCache>
            </c:numRef>
          </c:val>
        </c:ser>
        <c:ser>
          <c:idx val="5"/>
          <c:order val="5"/>
          <c:tx>
            <c:strRef>
              <c:f>Лист3!$A$8</c:f>
              <c:strCache>
                <c:ptCount val="1"/>
                <c:pt idx="0">
                  <c:v>Не было матери</c:v>
                </c:pt>
              </c:strCache>
            </c:strRef>
          </c:tx>
          <c:cat>
            <c:multiLvlStrRef>
              <c:f>Лист3!$B$1:$E$2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Лист3!$B$8:$E$8</c:f>
              <c:numCache>
                <c:formatCode>#,##0.0</c:formatCode>
                <c:ptCount val="4"/>
                <c:pt idx="0">
                  <c:v>1.4492753623188406</c:v>
                </c:pt>
                <c:pt idx="1">
                  <c:v>1.3641133263378888</c:v>
                </c:pt>
                <c:pt idx="2">
                  <c:v>1.2820512820512822</c:v>
                </c:pt>
                <c:pt idx="3">
                  <c:v>1.404958677685942</c:v>
                </c:pt>
              </c:numCache>
            </c:numRef>
          </c:val>
        </c:ser>
        <c:ser>
          <c:idx val="6"/>
          <c:order val="6"/>
          <c:tx>
            <c:strRef>
              <c:f>Лист3!$A$9</c:f>
              <c:strCache>
                <c:ptCount val="1"/>
                <c:pt idx="0">
                  <c:v>Не хотел бы отвечать</c:v>
                </c:pt>
              </c:strCache>
            </c:strRef>
          </c:tx>
          <c:cat>
            <c:multiLvlStrRef>
              <c:f>Лист3!$B$1:$E$2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Лист3!$B$9:$E$9</c:f>
              <c:numCache>
                <c:formatCode>#,##0.0</c:formatCode>
                <c:ptCount val="4"/>
                <c:pt idx="0">
                  <c:v>2.1739130434782608</c:v>
                </c:pt>
                <c:pt idx="1">
                  <c:v>0.83945435466946483</c:v>
                </c:pt>
                <c:pt idx="2">
                  <c:v>1.2820512820512822</c:v>
                </c:pt>
                <c:pt idx="3">
                  <c:v>1.0743801652892646</c:v>
                </c:pt>
              </c:numCache>
            </c:numRef>
          </c:val>
        </c:ser>
        <c:ser>
          <c:idx val="7"/>
          <c:order val="7"/>
          <c:tx>
            <c:strRef>
              <c:f>Лист3!$A$10</c:f>
              <c:strCache>
                <c:ptCount val="1"/>
                <c:pt idx="0">
                  <c:v>Затрудняюсь ответить</c:v>
                </c:pt>
              </c:strCache>
            </c:strRef>
          </c:tx>
          <c:cat>
            <c:multiLvlStrRef>
              <c:f>Лист3!$B$1:$E$2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Лист3!$B$10:$E$10</c:f>
              <c:numCache>
                <c:formatCode>#,##0.0</c:formatCode>
                <c:ptCount val="4"/>
                <c:pt idx="0">
                  <c:v>0.72463768115942062</c:v>
                </c:pt>
                <c:pt idx="1">
                  <c:v>0.62959076600209862</c:v>
                </c:pt>
                <c:pt idx="2">
                  <c:v>0</c:v>
                </c:pt>
                <c:pt idx="3">
                  <c:v>0.5785123966942145</c:v>
                </c:pt>
              </c:numCache>
            </c:numRef>
          </c:val>
        </c:ser>
        <c:overlap val="100"/>
        <c:axId val="72329856"/>
        <c:axId val="72331648"/>
      </c:barChart>
      <c:catAx>
        <c:axId val="7232985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2331648"/>
        <c:crosses val="autoZero"/>
        <c:auto val="1"/>
        <c:lblAlgn val="ctr"/>
        <c:lblOffset val="100"/>
      </c:catAx>
      <c:valAx>
        <c:axId val="72331648"/>
        <c:scaling>
          <c:orientation val="minMax"/>
        </c:scaling>
        <c:axPos val="b"/>
        <c:numFmt formatCode="0%" sourceLinked="1"/>
        <c:tickLblPos val="nextTo"/>
        <c:crossAx val="723298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Лист31!$A$2</c:f>
              <c:strCache>
                <c:ptCount val="1"/>
                <c:pt idx="0">
                  <c:v>Знаком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Лист31!$B$1:$D$1</c:f>
              <c:strCache>
                <c:ptCount val="3"/>
                <c:pt idx="0">
                  <c:v>Женский</c:v>
                </c:pt>
                <c:pt idx="1">
                  <c:v>Мужской</c:v>
                </c:pt>
                <c:pt idx="2">
                  <c:v>В целом</c:v>
                </c:pt>
              </c:strCache>
            </c:strRef>
          </c:cat>
          <c:val>
            <c:numRef>
              <c:f>Лист31!$B$2:$D$2</c:f>
              <c:numCache>
                <c:formatCode>#,##0.0</c:formatCode>
                <c:ptCount val="3"/>
                <c:pt idx="0">
                  <c:v>30.668841761827078</c:v>
                </c:pt>
                <c:pt idx="1">
                  <c:v>19.430485762144055</c:v>
                </c:pt>
                <c:pt idx="2">
                  <c:v>25.123966942148765</c:v>
                </c:pt>
              </c:numCache>
            </c:numRef>
          </c:val>
        </c:ser>
        <c:ser>
          <c:idx val="1"/>
          <c:order val="1"/>
          <c:tx>
            <c:strRef>
              <c:f>Лист31!$A$3</c:f>
              <c:strCache>
                <c:ptCount val="1"/>
                <c:pt idx="0">
                  <c:v>Нет, не знаком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Лист31!$B$1:$D$1</c:f>
              <c:strCache>
                <c:ptCount val="3"/>
                <c:pt idx="0">
                  <c:v>Женский</c:v>
                </c:pt>
                <c:pt idx="1">
                  <c:v>Мужской</c:v>
                </c:pt>
                <c:pt idx="2">
                  <c:v>В целом</c:v>
                </c:pt>
              </c:strCache>
            </c:strRef>
          </c:cat>
          <c:val>
            <c:numRef>
              <c:f>Лист31!$B$3:$D$3</c:f>
              <c:numCache>
                <c:formatCode>#,##0.0</c:formatCode>
                <c:ptCount val="3"/>
                <c:pt idx="0">
                  <c:v>60.848287112561174</c:v>
                </c:pt>
                <c:pt idx="1">
                  <c:v>70.184254606365627</c:v>
                </c:pt>
                <c:pt idx="2">
                  <c:v>65.454545454545467</c:v>
                </c:pt>
              </c:numCache>
            </c:numRef>
          </c:val>
        </c:ser>
        <c:ser>
          <c:idx val="2"/>
          <c:order val="2"/>
          <c:tx>
            <c:strRef>
              <c:f>Лист31!$A$4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Лист31!$B$1:$D$1</c:f>
              <c:strCache>
                <c:ptCount val="3"/>
                <c:pt idx="0">
                  <c:v>Женский</c:v>
                </c:pt>
                <c:pt idx="1">
                  <c:v>Мужской</c:v>
                </c:pt>
                <c:pt idx="2">
                  <c:v>В целом</c:v>
                </c:pt>
              </c:strCache>
            </c:strRef>
          </c:cat>
          <c:val>
            <c:numRef>
              <c:f>Лист31!$B$4:$D$4</c:f>
              <c:numCache>
                <c:formatCode>#,##0.0</c:formatCode>
                <c:ptCount val="3"/>
                <c:pt idx="0">
                  <c:v>8.4828711256117089</c:v>
                </c:pt>
                <c:pt idx="1">
                  <c:v>10.385259631490802</c:v>
                </c:pt>
                <c:pt idx="2">
                  <c:v>9.4214876033057848</c:v>
                </c:pt>
              </c:numCache>
            </c:numRef>
          </c:val>
        </c:ser>
        <c:overlap val="100"/>
        <c:axId val="84726144"/>
        <c:axId val="84728064"/>
      </c:barChart>
      <c:catAx>
        <c:axId val="84726144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4728064"/>
        <c:crosses val="autoZero"/>
        <c:auto val="1"/>
        <c:lblAlgn val="ctr"/>
        <c:lblOffset val="100"/>
      </c:catAx>
      <c:valAx>
        <c:axId val="84728064"/>
        <c:scaling>
          <c:orientation val="minMax"/>
        </c:scaling>
        <c:axPos val="b"/>
        <c:numFmt formatCode="0%" sourceLinked="1"/>
        <c:tickLblPos val="nextTo"/>
        <c:crossAx val="847261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306464120124322"/>
          <c:y val="0.44367251215147285"/>
          <c:w val="0.30679565645490858"/>
          <c:h val="0.1400049962635701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Лист2!$A$3</c:f>
              <c:strCache>
                <c:ptCount val="1"/>
                <c:pt idx="0">
                  <c:v>Сердечные, понимающие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Лист2!$B$3:$E$3</c:f>
              <c:numCache>
                <c:formatCode>#,##0.0</c:formatCode>
                <c:ptCount val="4"/>
                <c:pt idx="0">
                  <c:v>21.739130434782609</c:v>
                </c:pt>
                <c:pt idx="1">
                  <c:v>29.275970619097595</c:v>
                </c:pt>
                <c:pt idx="2">
                  <c:v>47.435897435897004</c:v>
                </c:pt>
                <c:pt idx="3">
                  <c:v>29.256198347107439</c:v>
                </c:pt>
              </c:numCache>
            </c:numRef>
          </c:val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В основном доброжелательные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Лист2!$B$4:$E$4</c:f>
              <c:numCache>
                <c:formatCode>#,##0.0</c:formatCode>
                <c:ptCount val="4"/>
                <c:pt idx="0">
                  <c:v>36.231884057970994</c:v>
                </c:pt>
                <c:pt idx="1">
                  <c:v>43.126967471143324</c:v>
                </c:pt>
                <c:pt idx="2">
                  <c:v>37.179487179486827</c:v>
                </c:pt>
                <c:pt idx="3">
                  <c:v>42.148760330579044</c:v>
                </c:pt>
              </c:numCache>
            </c:numRef>
          </c:val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Равнодушные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Лист2!$B$5:$E$5</c:f>
              <c:numCache>
                <c:formatCode>#,##0.0</c:formatCode>
                <c:ptCount val="4"/>
                <c:pt idx="0">
                  <c:v>13.768115942028983</c:v>
                </c:pt>
                <c:pt idx="1">
                  <c:v>7.6600209863588669</c:v>
                </c:pt>
                <c:pt idx="2">
                  <c:v>2.5641025641025652</c:v>
                </c:pt>
                <c:pt idx="3">
                  <c:v>8.181818181818052</c:v>
                </c:pt>
              </c:numCache>
            </c:numRef>
          </c:val>
        </c:ser>
        <c:ser>
          <c:idx val="3"/>
          <c:order val="3"/>
          <c:tx>
            <c:strRef>
              <c:f>Лист2!$A$6</c:f>
              <c:strCache>
                <c:ptCount val="1"/>
                <c:pt idx="0">
                  <c:v>В основном недоброжелательные</c:v>
                </c:pt>
              </c:strCache>
            </c:strRef>
          </c:tx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Лист2!$B$6:$E$6</c:f>
              <c:numCache>
                <c:formatCode>#,##0.0</c:formatCode>
                <c:ptCount val="4"/>
                <c:pt idx="0">
                  <c:v>1.4492753623188406</c:v>
                </c:pt>
                <c:pt idx="1">
                  <c:v>1.9937040923399658</c:v>
                </c:pt>
                <c:pt idx="2">
                  <c:v>0</c:v>
                </c:pt>
                <c:pt idx="3">
                  <c:v>1.8181818181818181</c:v>
                </c:pt>
              </c:numCache>
            </c:numRef>
          </c:val>
        </c:ser>
        <c:ser>
          <c:idx val="4"/>
          <c:order val="4"/>
          <c:tx>
            <c:strRef>
              <c:f>Лист2!$A$7</c:f>
              <c:strCache>
                <c:ptCount val="1"/>
                <c:pt idx="0">
                  <c:v>Враждебные, конфликтные</c:v>
                </c:pt>
              </c:strCache>
            </c:strRef>
          </c:tx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Лист2!$B$7:$E$7</c:f>
              <c:numCache>
                <c:formatCode>#,##0.0</c:formatCode>
                <c:ptCount val="4"/>
                <c:pt idx="0">
                  <c:v>1.4492753623188406</c:v>
                </c:pt>
                <c:pt idx="1">
                  <c:v>0.52465897166842035</c:v>
                </c:pt>
                <c:pt idx="2">
                  <c:v>0</c:v>
                </c:pt>
                <c:pt idx="3">
                  <c:v>0.66115702479339322</c:v>
                </c:pt>
              </c:numCache>
            </c:numRef>
          </c:val>
        </c:ser>
        <c:ser>
          <c:idx val="5"/>
          <c:order val="5"/>
          <c:tx>
            <c:strRef>
              <c:f>Лист2!$A$8</c:f>
              <c:strCache>
                <c:ptCount val="1"/>
                <c:pt idx="0">
                  <c:v>Не было отца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Лист2!$B$8:$E$8</c:f>
              <c:numCache>
                <c:formatCode>#,##0.0</c:formatCode>
                <c:ptCount val="4"/>
                <c:pt idx="0">
                  <c:v>23.188405797101449</c:v>
                </c:pt>
                <c:pt idx="1">
                  <c:v>15.005246589716766</c:v>
                </c:pt>
                <c:pt idx="2">
                  <c:v>11.538461538461538</c:v>
                </c:pt>
                <c:pt idx="3">
                  <c:v>15.702479338843061</c:v>
                </c:pt>
              </c:numCache>
            </c:numRef>
          </c:val>
        </c:ser>
        <c:ser>
          <c:idx val="6"/>
          <c:order val="6"/>
          <c:tx>
            <c:strRef>
              <c:f>Лист2!$A$9</c:f>
              <c:strCache>
                <c:ptCount val="1"/>
                <c:pt idx="0">
                  <c:v>Не хотел бы отвечать</c:v>
                </c:pt>
              </c:strCache>
            </c:strRef>
          </c:tx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Лист2!$B$9:$E$9</c:f>
              <c:numCache>
                <c:formatCode>#,##0.0</c:formatCode>
                <c:ptCount val="4"/>
                <c:pt idx="0">
                  <c:v>2.1739130434782608</c:v>
                </c:pt>
                <c:pt idx="1">
                  <c:v>1.3641133263378888</c:v>
                </c:pt>
                <c:pt idx="2">
                  <c:v>1.2820512820512822</c:v>
                </c:pt>
                <c:pt idx="3">
                  <c:v>1.404958677685942</c:v>
                </c:pt>
              </c:numCache>
            </c:numRef>
          </c:val>
        </c:ser>
        <c:ser>
          <c:idx val="7"/>
          <c:order val="7"/>
          <c:tx>
            <c:strRef>
              <c:f>Лист2!$A$10</c:f>
              <c:strCache>
                <c:ptCount val="1"/>
                <c:pt idx="0">
                  <c:v>Затрудняюсь ответить</c:v>
                </c:pt>
              </c:strCache>
            </c:strRef>
          </c:tx>
          <c:cat>
            <c:multiLvlStrRef>
              <c:f>Лист2!$B$1:$E$2</c:f>
              <c:multiLvlStrCache>
                <c:ptCount val="4"/>
                <c:lvl>
                  <c:pt idx="0">
                    <c:v>Бедные</c:v>
                  </c:pt>
                  <c:pt idx="1">
                    <c:v>Средние</c:v>
                  </c:pt>
                  <c:pt idx="2">
                    <c:v>Обеспеченные</c:v>
                  </c:pt>
                  <c:pt idx="3">
                    <c:v>В целом</c:v>
                  </c:pt>
                </c:lvl>
                <c:lvl>
                  <c:pt idx="0">
                    <c:v>Уровень жизни</c:v>
                  </c:pt>
                </c:lvl>
              </c:multiLvlStrCache>
            </c:multiLvlStrRef>
          </c:cat>
          <c:val>
            <c:numRef>
              <c:f>Лист2!$B$10:$E$10</c:f>
              <c:numCache>
                <c:formatCode>#,##0.0</c:formatCode>
                <c:ptCount val="4"/>
                <c:pt idx="0">
                  <c:v>0</c:v>
                </c:pt>
                <c:pt idx="1">
                  <c:v>1.0493179433368423</c:v>
                </c:pt>
                <c:pt idx="2">
                  <c:v>0</c:v>
                </c:pt>
                <c:pt idx="3">
                  <c:v>0.82644628099173556</c:v>
                </c:pt>
              </c:numCache>
            </c:numRef>
          </c:val>
        </c:ser>
        <c:overlap val="100"/>
        <c:axId val="72368512"/>
        <c:axId val="72370048"/>
      </c:barChart>
      <c:catAx>
        <c:axId val="72368512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2370048"/>
        <c:crosses val="autoZero"/>
        <c:auto val="1"/>
        <c:lblAlgn val="ctr"/>
        <c:lblOffset val="100"/>
      </c:catAx>
      <c:valAx>
        <c:axId val="72370048"/>
        <c:scaling>
          <c:orientation val="minMax"/>
        </c:scaling>
        <c:axPos val="b"/>
        <c:numFmt formatCode="0%" sourceLinked="1"/>
        <c:tickLblPos val="nextTo"/>
        <c:crossAx val="723685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Лист4!$B$1</c:f>
              <c:strCache>
                <c:ptCount val="1"/>
                <c:pt idx="0">
                  <c:v>Женский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</c:dLbls>
          <c:cat>
            <c:strRef>
              <c:f>Лист4!$A$2:$A$14</c:f>
              <c:strCache>
                <c:ptCount val="13"/>
                <c:pt idx="0">
                  <c:v>Не было конфликтов</c:v>
                </c:pt>
                <c:pt idx="1">
                  <c:v>Другое</c:v>
                </c:pt>
                <c:pt idx="2">
                  <c:v>Затрудняюсь ответить</c:v>
                </c:pt>
                <c:pt idx="3">
                  <c:v>Материальные трудности</c:v>
                </c:pt>
                <c:pt idx="4">
                  <c:v>Неумеренное потребление алкоголя кем-то из родителей</c:v>
                </c:pt>
                <c:pt idx="5">
                  <c:v>Конфликтные отношения, ссоры между родителями</c:v>
                </c:pt>
                <c:pt idx="6">
                  <c:v>Раздражительность, плохой характер у одного из родителей</c:v>
                </c:pt>
                <c:pt idx="7">
                  <c:v>Несдержанность, обидные слова в адрес родителей</c:v>
                </c:pt>
                <c:pt idx="8">
                  <c:v>Вредные пристрастия (курение, алкоголь, наркотики)</c:v>
                </c:pt>
                <c:pt idx="9">
                  <c:v>Разногласия по поводу ваших друзей, подруг</c:v>
                </c:pt>
                <c:pt idx="10">
                  <c:v>Непонимание, разное восприятие жизни</c:v>
                </c:pt>
                <c:pt idx="11">
                  <c:v>Нарушение  правил поведения, установленных родителями</c:v>
                </c:pt>
                <c:pt idx="12">
                  <c:v>Учеба в школе, успеваемость</c:v>
                </c:pt>
              </c:strCache>
            </c:strRef>
          </c:cat>
          <c:val>
            <c:numRef>
              <c:f>Лист4!$B$2:$B$14</c:f>
              <c:numCache>
                <c:formatCode>#,##0.0</c:formatCode>
                <c:ptCount val="13"/>
                <c:pt idx="0">
                  <c:v>29.885057471264329</c:v>
                </c:pt>
                <c:pt idx="1">
                  <c:v>1.8062397372742198</c:v>
                </c:pt>
                <c:pt idx="2">
                  <c:v>0.98522167487684731</c:v>
                </c:pt>
                <c:pt idx="3">
                  <c:v>5.9113300492610836</c:v>
                </c:pt>
                <c:pt idx="4">
                  <c:v>5.5829228243021394</c:v>
                </c:pt>
                <c:pt idx="5">
                  <c:v>5.5829228243021394</c:v>
                </c:pt>
                <c:pt idx="6">
                  <c:v>5.2545155993431845</c:v>
                </c:pt>
                <c:pt idx="7">
                  <c:v>8.538587848932675</c:v>
                </c:pt>
                <c:pt idx="8">
                  <c:v>3.2840722495895012</c:v>
                </c:pt>
                <c:pt idx="9">
                  <c:v>12.807881773399014</c:v>
                </c:pt>
                <c:pt idx="10">
                  <c:v>15.599343185550048</c:v>
                </c:pt>
                <c:pt idx="11">
                  <c:v>13.957307060755337</c:v>
                </c:pt>
                <c:pt idx="12">
                  <c:v>25.287356321839081</c:v>
                </c:pt>
              </c:numCache>
            </c:numRef>
          </c:val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Мужской</c:v>
                </c:pt>
              </c:strCache>
            </c:strRef>
          </c:tx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</c:dLbls>
          <c:cat>
            <c:strRef>
              <c:f>Лист4!$A$2:$A$14</c:f>
              <c:strCache>
                <c:ptCount val="13"/>
                <c:pt idx="0">
                  <c:v>Не было конфликтов</c:v>
                </c:pt>
                <c:pt idx="1">
                  <c:v>Другое</c:v>
                </c:pt>
                <c:pt idx="2">
                  <c:v>Затрудняюсь ответить</c:v>
                </c:pt>
                <c:pt idx="3">
                  <c:v>Материальные трудности</c:v>
                </c:pt>
                <c:pt idx="4">
                  <c:v>Неумеренное потребление алкоголя кем-то из родителей</c:v>
                </c:pt>
                <c:pt idx="5">
                  <c:v>Конфликтные отношения, ссоры между родителями</c:v>
                </c:pt>
                <c:pt idx="6">
                  <c:v>Раздражительность, плохой характер у одного из родителей</c:v>
                </c:pt>
                <c:pt idx="7">
                  <c:v>Несдержанность, обидные слова в адрес родителей</c:v>
                </c:pt>
                <c:pt idx="8">
                  <c:v>Вредные пристрастия (курение, алкоголь, наркотики)</c:v>
                </c:pt>
                <c:pt idx="9">
                  <c:v>Разногласия по поводу ваших друзей, подруг</c:v>
                </c:pt>
                <c:pt idx="10">
                  <c:v>Непонимание, разное восприятие жизни</c:v>
                </c:pt>
                <c:pt idx="11">
                  <c:v>Нарушение  правил поведения, установленных родителями</c:v>
                </c:pt>
                <c:pt idx="12">
                  <c:v>Учеба в школе, успеваемость</c:v>
                </c:pt>
              </c:strCache>
            </c:strRef>
          </c:cat>
          <c:val>
            <c:numRef>
              <c:f>Лист4!$C$2:$C$14</c:f>
              <c:numCache>
                <c:formatCode>#,##0.0</c:formatCode>
                <c:ptCount val="13"/>
                <c:pt idx="0">
                  <c:v>18.274111675126889</c:v>
                </c:pt>
                <c:pt idx="1">
                  <c:v>1.015228426395939</c:v>
                </c:pt>
                <c:pt idx="2">
                  <c:v>1.5228426395939085</c:v>
                </c:pt>
                <c:pt idx="3">
                  <c:v>3.5532994923857868</c:v>
                </c:pt>
                <c:pt idx="4">
                  <c:v>3.5532994923857868</c:v>
                </c:pt>
                <c:pt idx="5">
                  <c:v>3.8917089678510997</c:v>
                </c:pt>
                <c:pt idx="6">
                  <c:v>4.3993231810491276</c:v>
                </c:pt>
                <c:pt idx="7">
                  <c:v>7.952622673434897</c:v>
                </c:pt>
                <c:pt idx="8">
                  <c:v>9.475465313028872</c:v>
                </c:pt>
                <c:pt idx="9">
                  <c:v>11.505922165820644</c:v>
                </c:pt>
                <c:pt idx="10">
                  <c:v>16.074450084602368</c:v>
                </c:pt>
                <c:pt idx="11">
                  <c:v>20.13536379018613</c:v>
                </c:pt>
                <c:pt idx="12">
                  <c:v>42.63959390862972</c:v>
                </c:pt>
              </c:numCache>
            </c:numRef>
          </c:val>
        </c:ser>
        <c:ser>
          <c:idx val="2"/>
          <c:order val="2"/>
          <c:tx>
            <c:strRef>
              <c:f>Лист4!$D$1</c:f>
              <c:strCache>
                <c:ptCount val="1"/>
                <c:pt idx="0">
                  <c:v>В целом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</c:dLbls>
          <c:cat>
            <c:strRef>
              <c:f>Лист4!$A$2:$A$14</c:f>
              <c:strCache>
                <c:ptCount val="13"/>
                <c:pt idx="0">
                  <c:v>Не было конфликтов</c:v>
                </c:pt>
                <c:pt idx="1">
                  <c:v>Другое</c:v>
                </c:pt>
                <c:pt idx="2">
                  <c:v>Затрудняюсь ответить</c:v>
                </c:pt>
                <c:pt idx="3">
                  <c:v>Материальные трудности</c:v>
                </c:pt>
                <c:pt idx="4">
                  <c:v>Неумеренное потребление алкоголя кем-то из родителей</c:v>
                </c:pt>
                <c:pt idx="5">
                  <c:v>Конфликтные отношения, ссоры между родителями</c:v>
                </c:pt>
                <c:pt idx="6">
                  <c:v>Раздражительность, плохой характер у одного из родителей</c:v>
                </c:pt>
                <c:pt idx="7">
                  <c:v>Несдержанность, обидные слова в адрес родителей</c:v>
                </c:pt>
                <c:pt idx="8">
                  <c:v>Вредные пристрастия (курение, алкоголь, наркотики)</c:v>
                </c:pt>
                <c:pt idx="9">
                  <c:v>Разногласия по поводу ваших друзей, подруг</c:v>
                </c:pt>
                <c:pt idx="10">
                  <c:v>Непонимание, разное восприятие жизни</c:v>
                </c:pt>
                <c:pt idx="11">
                  <c:v>Нарушение  правил поведения, установленных родителями</c:v>
                </c:pt>
                <c:pt idx="12">
                  <c:v>Учеба в школе, успеваемость</c:v>
                </c:pt>
              </c:strCache>
            </c:strRef>
          </c:cat>
          <c:val>
            <c:numRef>
              <c:f>Лист4!$D$2:$D$14</c:f>
              <c:numCache>
                <c:formatCode>General</c:formatCode>
                <c:ptCount val="13"/>
                <c:pt idx="0">
                  <c:v>24.2</c:v>
                </c:pt>
                <c:pt idx="1">
                  <c:v>1.3</c:v>
                </c:pt>
                <c:pt idx="2" formatCode="#,##0.0">
                  <c:v>1.4166666666666659</c:v>
                </c:pt>
                <c:pt idx="3" formatCode="#,##0.0">
                  <c:v>4.5833333333333739</c:v>
                </c:pt>
                <c:pt idx="4" formatCode="#,##0.0">
                  <c:v>4.75</c:v>
                </c:pt>
                <c:pt idx="5" formatCode="#,##0.0">
                  <c:v>4.75</c:v>
                </c:pt>
                <c:pt idx="6" formatCode="#,##0.0">
                  <c:v>4.8333333333333739</c:v>
                </c:pt>
                <c:pt idx="7" formatCode="#,##0.0">
                  <c:v>8.3000000000000007</c:v>
                </c:pt>
                <c:pt idx="8" formatCode="#,##0.0">
                  <c:v>6.3</c:v>
                </c:pt>
                <c:pt idx="9" formatCode="#,##0.0">
                  <c:v>12.166666666666726</c:v>
                </c:pt>
                <c:pt idx="10" formatCode="#,##0.0">
                  <c:v>15.833333333333334</c:v>
                </c:pt>
                <c:pt idx="11" formatCode="#,##0.0">
                  <c:v>17</c:v>
                </c:pt>
                <c:pt idx="12" formatCode="#,##0.0">
                  <c:v>33.833333333333336</c:v>
                </c:pt>
              </c:numCache>
            </c:numRef>
          </c:val>
        </c:ser>
        <c:axId val="72447488"/>
        <c:axId val="72449024"/>
      </c:barChart>
      <c:catAx>
        <c:axId val="72447488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2449024"/>
        <c:crosses val="autoZero"/>
        <c:auto val="1"/>
        <c:lblAlgn val="ctr"/>
        <c:lblOffset val="100"/>
      </c:catAx>
      <c:valAx>
        <c:axId val="72449024"/>
        <c:scaling>
          <c:orientation val="minMax"/>
        </c:scaling>
        <c:axPos val="b"/>
        <c:numFmt formatCode="#,##0.0" sourceLinked="1"/>
        <c:tickLblPos val="nextTo"/>
        <c:crossAx val="72447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Лист5!$B$1</c:f>
              <c:strCache>
                <c:ptCount val="1"/>
                <c:pt idx="0">
                  <c:v>Мать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Лист5!$A$2:$A$11</c:f>
              <c:strCache>
                <c:ptCount val="10"/>
                <c:pt idx="0">
                  <c:v>Каждый день</c:v>
                </c:pt>
                <c:pt idx="1">
                  <c:v>3-4 раза в неделю</c:v>
                </c:pt>
                <c:pt idx="2">
                  <c:v>1-2 раза в неделю</c:v>
                </c:pt>
                <c:pt idx="3">
                  <c:v>2-3 раза в месяц</c:v>
                </c:pt>
                <c:pt idx="4">
                  <c:v>1 раз в месяц</c:v>
                </c:pt>
                <c:pt idx="5">
                  <c:v>Несколько раз в год</c:v>
                </c:pt>
                <c:pt idx="6">
                  <c:v>Раз в год или реже</c:v>
                </c:pt>
                <c:pt idx="7">
                  <c:v>Никогда</c:v>
                </c:pt>
                <c:pt idx="8">
                  <c:v>Не хотел бы отвечать</c:v>
                </c:pt>
                <c:pt idx="9">
                  <c:v>Затрудняюсь ответить</c:v>
                </c:pt>
              </c:strCache>
            </c:strRef>
          </c:cat>
          <c:val>
            <c:numRef>
              <c:f>Лист5!$B$2:$B$11</c:f>
              <c:numCache>
                <c:formatCode>#,##0.0</c:formatCode>
                <c:ptCount val="10"/>
                <c:pt idx="0">
                  <c:v>12.719665271966527</c:v>
                </c:pt>
                <c:pt idx="1">
                  <c:v>14.393305439330543</c:v>
                </c:pt>
                <c:pt idx="2">
                  <c:v>20.920502092050189</c:v>
                </c:pt>
                <c:pt idx="3">
                  <c:v>14.47698744769875</c:v>
                </c:pt>
                <c:pt idx="4">
                  <c:v>13.305439330544143</c:v>
                </c:pt>
                <c:pt idx="5">
                  <c:v>10.125523012552302</c:v>
                </c:pt>
                <c:pt idx="6">
                  <c:v>3.2635983263598352</c:v>
                </c:pt>
                <c:pt idx="7">
                  <c:v>4.6025104602510245</c:v>
                </c:pt>
                <c:pt idx="8">
                  <c:v>1.3389121338912364</c:v>
                </c:pt>
                <c:pt idx="9">
                  <c:v>4.8535564853556483</c:v>
                </c:pt>
              </c:numCache>
            </c:numRef>
          </c:val>
        </c:ser>
        <c:ser>
          <c:idx val="1"/>
          <c:order val="1"/>
          <c:tx>
            <c:strRef>
              <c:f>Лист5!$C$1</c:f>
              <c:strCache>
                <c:ptCount val="1"/>
                <c:pt idx="0">
                  <c:v>Отец</c:v>
                </c:pt>
              </c:strCache>
            </c:strRef>
          </c:tx>
          <c:cat>
            <c:strRef>
              <c:f>Лист5!$A$2:$A$11</c:f>
              <c:strCache>
                <c:ptCount val="10"/>
                <c:pt idx="0">
                  <c:v>Каждый день</c:v>
                </c:pt>
                <c:pt idx="1">
                  <c:v>3-4 раза в неделю</c:v>
                </c:pt>
                <c:pt idx="2">
                  <c:v>1-2 раза в неделю</c:v>
                </c:pt>
                <c:pt idx="3">
                  <c:v>2-3 раза в месяц</c:v>
                </c:pt>
                <c:pt idx="4">
                  <c:v>1 раз в месяц</c:v>
                </c:pt>
                <c:pt idx="5">
                  <c:v>Несколько раз в год</c:v>
                </c:pt>
                <c:pt idx="6">
                  <c:v>Раз в год или реже</c:v>
                </c:pt>
                <c:pt idx="7">
                  <c:v>Никогда</c:v>
                </c:pt>
                <c:pt idx="8">
                  <c:v>Не хотел бы отвечать</c:v>
                </c:pt>
                <c:pt idx="9">
                  <c:v>Затрудняюсь ответить</c:v>
                </c:pt>
              </c:strCache>
            </c:strRef>
          </c:cat>
          <c:val>
            <c:numRef>
              <c:f>Лист5!$C$2:$C$11</c:f>
              <c:numCache>
                <c:formatCode>#,##0.0</c:formatCode>
                <c:ptCount val="10"/>
                <c:pt idx="0">
                  <c:v>1.1787819253438268</c:v>
                </c:pt>
                <c:pt idx="1">
                  <c:v>2.3575638506876242</c:v>
                </c:pt>
                <c:pt idx="2">
                  <c:v>7.4656188605108058</c:v>
                </c:pt>
                <c:pt idx="3">
                  <c:v>8.4479371316306491</c:v>
                </c:pt>
                <c:pt idx="4">
                  <c:v>14.145383104125735</c:v>
                </c:pt>
                <c:pt idx="5">
                  <c:v>14.833005893909734</c:v>
                </c:pt>
                <c:pt idx="6">
                  <c:v>9.9214145383104224</c:v>
                </c:pt>
                <c:pt idx="7">
                  <c:v>32.514734774066795</c:v>
                </c:pt>
                <c:pt idx="8">
                  <c:v>2.7504911591355601</c:v>
                </c:pt>
                <c:pt idx="9">
                  <c:v>6.3850687622789781</c:v>
                </c:pt>
              </c:numCache>
            </c:numRef>
          </c:val>
        </c:ser>
        <c:marker val="1"/>
        <c:axId val="72520448"/>
        <c:axId val="72521984"/>
      </c:lineChart>
      <c:catAx>
        <c:axId val="7252044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2521984"/>
        <c:crosses val="autoZero"/>
        <c:auto val="1"/>
        <c:lblAlgn val="ctr"/>
        <c:lblOffset val="100"/>
      </c:catAx>
      <c:valAx>
        <c:axId val="72521984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25204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Лист6!$B$1</c:f>
              <c:strCache>
                <c:ptCount val="1"/>
                <c:pt idx="0">
                  <c:v>Отец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Лист6!$A$2:$A$11</c:f>
              <c:strCache>
                <c:ptCount val="10"/>
                <c:pt idx="0">
                  <c:v>Каждый день</c:v>
                </c:pt>
                <c:pt idx="1">
                  <c:v>3-4 раза в неделю</c:v>
                </c:pt>
                <c:pt idx="2">
                  <c:v>1-2 раза в неделю</c:v>
                </c:pt>
                <c:pt idx="3">
                  <c:v>2-3 раза в месяц</c:v>
                </c:pt>
                <c:pt idx="4">
                  <c:v>1 раз в месяц</c:v>
                </c:pt>
                <c:pt idx="5">
                  <c:v>Несколько раз в год</c:v>
                </c:pt>
                <c:pt idx="6">
                  <c:v>Раз в год или реже</c:v>
                </c:pt>
                <c:pt idx="7">
                  <c:v>Никогда</c:v>
                </c:pt>
                <c:pt idx="8">
                  <c:v>Не хотел бы отвечать</c:v>
                </c:pt>
                <c:pt idx="9">
                  <c:v>Затрудняюсь ответить</c:v>
                </c:pt>
              </c:strCache>
            </c:strRef>
          </c:cat>
          <c:val>
            <c:numRef>
              <c:f>Лист6!$B$2:$B$11</c:f>
              <c:numCache>
                <c:formatCode>#,##0.0</c:formatCode>
                <c:ptCount val="10"/>
                <c:pt idx="0">
                  <c:v>1.1787819253438268</c:v>
                </c:pt>
                <c:pt idx="1">
                  <c:v>2.3575638506876242</c:v>
                </c:pt>
                <c:pt idx="2">
                  <c:v>7.4656188605108058</c:v>
                </c:pt>
                <c:pt idx="3">
                  <c:v>8.4479371316306491</c:v>
                </c:pt>
                <c:pt idx="4">
                  <c:v>14.145383104125735</c:v>
                </c:pt>
                <c:pt idx="5">
                  <c:v>14.833005893909734</c:v>
                </c:pt>
                <c:pt idx="6">
                  <c:v>9.9214145383104224</c:v>
                </c:pt>
                <c:pt idx="7">
                  <c:v>32.514734774066795</c:v>
                </c:pt>
                <c:pt idx="8">
                  <c:v>2.7504911591355601</c:v>
                </c:pt>
                <c:pt idx="9">
                  <c:v>6.3850687622789781</c:v>
                </c:pt>
              </c:numCache>
            </c:numRef>
          </c:val>
        </c:ser>
        <c:ser>
          <c:idx val="1"/>
          <c:order val="1"/>
          <c:tx>
            <c:strRef>
              <c:f>Лист6!$C$1</c:f>
              <c:strCache>
                <c:ptCount val="1"/>
                <c:pt idx="0">
                  <c:v>Мать</c:v>
                </c:pt>
              </c:strCache>
            </c:strRef>
          </c:tx>
          <c:cat>
            <c:strRef>
              <c:f>Лист6!$A$2:$A$11</c:f>
              <c:strCache>
                <c:ptCount val="10"/>
                <c:pt idx="0">
                  <c:v>Каждый день</c:v>
                </c:pt>
                <c:pt idx="1">
                  <c:v>3-4 раза в неделю</c:v>
                </c:pt>
                <c:pt idx="2">
                  <c:v>1-2 раза в неделю</c:v>
                </c:pt>
                <c:pt idx="3">
                  <c:v>2-3 раза в месяц</c:v>
                </c:pt>
                <c:pt idx="4">
                  <c:v>1 раз в месяц</c:v>
                </c:pt>
                <c:pt idx="5">
                  <c:v>Несколько раз в год</c:v>
                </c:pt>
                <c:pt idx="6">
                  <c:v>Раз в год или реже</c:v>
                </c:pt>
                <c:pt idx="7">
                  <c:v>Никогда</c:v>
                </c:pt>
                <c:pt idx="8">
                  <c:v>Не хотел бы отвечать</c:v>
                </c:pt>
                <c:pt idx="9">
                  <c:v>Затрудняюсь ответить</c:v>
                </c:pt>
              </c:strCache>
            </c:strRef>
          </c:cat>
          <c:val>
            <c:numRef>
              <c:f>Лист6!$C$2:$C$11</c:f>
              <c:numCache>
                <c:formatCode>#,##0.0</c:formatCode>
                <c:ptCount val="10"/>
                <c:pt idx="0">
                  <c:v>1.8410041841004179</c:v>
                </c:pt>
                <c:pt idx="1">
                  <c:v>3.514644351464435</c:v>
                </c:pt>
                <c:pt idx="2">
                  <c:v>10.041841004184098</c:v>
                </c:pt>
                <c:pt idx="3">
                  <c:v>11.38075313807532</c:v>
                </c:pt>
                <c:pt idx="4">
                  <c:v>14.05857740585774</c:v>
                </c:pt>
                <c:pt idx="5">
                  <c:v>14.560669456067046</c:v>
                </c:pt>
                <c:pt idx="6">
                  <c:v>9.9581589958159</c:v>
                </c:pt>
                <c:pt idx="7">
                  <c:v>27.866108786610891</c:v>
                </c:pt>
                <c:pt idx="8">
                  <c:v>2.1757322175732217</c:v>
                </c:pt>
                <c:pt idx="9">
                  <c:v>4.6025104602510245</c:v>
                </c:pt>
              </c:numCache>
            </c:numRef>
          </c:val>
        </c:ser>
        <c:marker val="1"/>
        <c:axId val="72777728"/>
        <c:axId val="72779264"/>
      </c:lineChart>
      <c:catAx>
        <c:axId val="7277772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2779264"/>
        <c:crosses val="autoZero"/>
        <c:auto val="1"/>
        <c:lblAlgn val="ctr"/>
        <c:lblOffset val="100"/>
      </c:catAx>
      <c:valAx>
        <c:axId val="72779264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27777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846226032802269"/>
          <c:y val="7.086485816466391E-2"/>
          <c:w val="0.7320747755241328"/>
          <c:h val="0.7921634945542069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Лист7!$A$2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numRef>
              <c:f>Лист7!$B$1:$C$1</c:f>
              <c:numCache>
                <c:formatCode>General</c:formatCode>
                <c:ptCount val="2"/>
                <c:pt idx="0">
                  <c:v>2009</c:v>
                </c:pt>
                <c:pt idx="1">
                  <c:v>2011</c:v>
                </c:pt>
              </c:numCache>
            </c:numRef>
          </c:cat>
          <c:val>
            <c:numRef>
              <c:f>Лист7!$B$2:$C$2</c:f>
              <c:numCache>
                <c:formatCode>#,##0.0</c:formatCode>
                <c:ptCount val="2"/>
                <c:pt idx="0">
                  <c:v>45.959183673468992</c:v>
                </c:pt>
                <c:pt idx="1">
                  <c:v>42.231404958677594</c:v>
                </c:pt>
              </c:numCache>
            </c:numRef>
          </c:val>
        </c:ser>
        <c:ser>
          <c:idx val="1"/>
          <c:order val="1"/>
          <c:tx>
            <c:strRef>
              <c:f>Лист7!$A$3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numRef>
              <c:f>Лист7!$B$1:$C$1</c:f>
              <c:numCache>
                <c:formatCode>General</c:formatCode>
                <c:ptCount val="2"/>
                <c:pt idx="0">
                  <c:v>2009</c:v>
                </c:pt>
                <c:pt idx="1">
                  <c:v>2011</c:v>
                </c:pt>
              </c:numCache>
            </c:numRef>
          </c:cat>
          <c:val>
            <c:numRef>
              <c:f>Лист7!$B$3:$C$3</c:f>
              <c:numCache>
                <c:formatCode>#,##0.0</c:formatCode>
                <c:ptCount val="2"/>
                <c:pt idx="0">
                  <c:v>53.714285714285715</c:v>
                </c:pt>
                <c:pt idx="1">
                  <c:v>57.768595041322413</c:v>
                </c:pt>
              </c:numCache>
            </c:numRef>
          </c:val>
        </c:ser>
        <c:overlap val="100"/>
        <c:axId val="72720384"/>
        <c:axId val="72721920"/>
      </c:barChart>
      <c:catAx>
        <c:axId val="727203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2721920"/>
        <c:crosses val="autoZero"/>
        <c:auto val="1"/>
        <c:lblAlgn val="ctr"/>
        <c:lblOffset val="100"/>
      </c:catAx>
      <c:valAx>
        <c:axId val="72721920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27203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Лист8!$B$1</c:f>
              <c:strCache>
                <c:ptCount val="1"/>
                <c:pt idx="0">
                  <c:v>Бедные</c:v>
                </c:pt>
              </c:strCache>
            </c:strRef>
          </c:tx>
          <c:spPr>
            <a:ln>
              <a:solidFill>
                <a:srgbClr val="8CC83C"/>
              </a:solidFill>
            </a:ln>
          </c:spPr>
          <c:cat>
            <c:strRef>
              <c:f>Лист8!$A$2:$A$11</c:f>
              <c:strCache>
                <c:ptCount val="10"/>
                <c:pt idx="0">
                  <c:v>Каждый день</c:v>
                </c:pt>
                <c:pt idx="1">
                  <c:v>3-4 раза в неделю</c:v>
                </c:pt>
                <c:pt idx="2">
                  <c:v>1-2 раза в неделю</c:v>
                </c:pt>
                <c:pt idx="3">
                  <c:v>2-3 раза в месяц</c:v>
                </c:pt>
                <c:pt idx="4">
                  <c:v>1 раз в месяц</c:v>
                </c:pt>
                <c:pt idx="5">
                  <c:v>Несколько раз в год</c:v>
                </c:pt>
                <c:pt idx="6">
                  <c:v>Раз в год или реже</c:v>
                </c:pt>
                <c:pt idx="7">
                  <c:v>Никогда</c:v>
                </c:pt>
                <c:pt idx="8">
                  <c:v>Не хотел бы отвечать</c:v>
                </c:pt>
                <c:pt idx="9">
                  <c:v>Затрудняюсь ответить</c:v>
                </c:pt>
              </c:strCache>
            </c:strRef>
          </c:cat>
          <c:val>
            <c:numRef>
              <c:f>Лист8!$B$2:$B$11</c:f>
              <c:numCache>
                <c:formatCode>#,##0.0</c:formatCode>
                <c:ptCount val="10"/>
                <c:pt idx="0">
                  <c:v>5</c:v>
                </c:pt>
                <c:pt idx="1">
                  <c:v>6.666666666666667</c:v>
                </c:pt>
                <c:pt idx="2">
                  <c:v>15</c:v>
                </c:pt>
                <c:pt idx="3">
                  <c:v>13.333333333333334</c:v>
                </c:pt>
                <c:pt idx="4">
                  <c:v>23.333333333333069</c:v>
                </c:pt>
                <c:pt idx="5">
                  <c:v>28.333333333333069</c:v>
                </c:pt>
                <c:pt idx="6">
                  <c:v>1.6666666666666667</c:v>
                </c:pt>
                <c:pt idx="7">
                  <c:v>0</c:v>
                </c:pt>
                <c:pt idx="8">
                  <c:v>1.6666666666666667</c:v>
                </c:pt>
                <c:pt idx="9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Лист8!$C$1</c:f>
              <c:strCache>
                <c:ptCount val="1"/>
                <c:pt idx="0">
                  <c:v>Средние</c:v>
                </c:pt>
              </c:strCache>
            </c:strRef>
          </c:tx>
          <c:cat>
            <c:strRef>
              <c:f>Лист8!$A$2:$A$11</c:f>
              <c:strCache>
                <c:ptCount val="10"/>
                <c:pt idx="0">
                  <c:v>Каждый день</c:v>
                </c:pt>
                <c:pt idx="1">
                  <c:v>3-4 раза в неделю</c:v>
                </c:pt>
                <c:pt idx="2">
                  <c:v>1-2 раза в неделю</c:v>
                </c:pt>
                <c:pt idx="3">
                  <c:v>2-3 раза в месяц</c:v>
                </c:pt>
                <c:pt idx="4">
                  <c:v>1 раз в месяц</c:v>
                </c:pt>
                <c:pt idx="5">
                  <c:v>Несколько раз в год</c:v>
                </c:pt>
                <c:pt idx="6">
                  <c:v>Раз в год или реже</c:v>
                </c:pt>
                <c:pt idx="7">
                  <c:v>Никогда</c:v>
                </c:pt>
                <c:pt idx="8">
                  <c:v>Не хотел бы отвечать</c:v>
                </c:pt>
                <c:pt idx="9">
                  <c:v>Затрудняюсь ответить</c:v>
                </c:pt>
              </c:strCache>
            </c:strRef>
          </c:cat>
          <c:val>
            <c:numRef>
              <c:f>Лист8!$C$2:$C$11</c:f>
              <c:numCache>
                <c:formatCode>#,##0.0</c:formatCode>
                <c:ptCount val="10"/>
                <c:pt idx="0">
                  <c:v>0.75000000000000511</c:v>
                </c:pt>
                <c:pt idx="1">
                  <c:v>3.5</c:v>
                </c:pt>
                <c:pt idx="2">
                  <c:v>10.25</c:v>
                </c:pt>
                <c:pt idx="3">
                  <c:v>15.5</c:v>
                </c:pt>
                <c:pt idx="4">
                  <c:v>19.75</c:v>
                </c:pt>
                <c:pt idx="5">
                  <c:v>27.5</c:v>
                </c:pt>
                <c:pt idx="6">
                  <c:v>16</c:v>
                </c:pt>
                <c:pt idx="7">
                  <c:v>0.75000000000000511</c:v>
                </c:pt>
                <c:pt idx="8">
                  <c:v>1</c:v>
                </c:pt>
                <c:pt idx="9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Лист8!$D$1</c:f>
              <c:strCache>
                <c:ptCount val="1"/>
                <c:pt idx="0">
                  <c:v>Обеспеченные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pPr>
              <a:solidFill>
                <a:srgbClr val="DAEDEF">
                  <a:lumMod val="75000"/>
                </a:srgbClr>
              </a:solidFill>
            </c:spPr>
          </c:marker>
          <c:cat>
            <c:strRef>
              <c:f>Лист8!$A$2:$A$11</c:f>
              <c:strCache>
                <c:ptCount val="10"/>
                <c:pt idx="0">
                  <c:v>Каждый день</c:v>
                </c:pt>
                <c:pt idx="1">
                  <c:v>3-4 раза в неделю</c:v>
                </c:pt>
                <c:pt idx="2">
                  <c:v>1-2 раза в неделю</c:v>
                </c:pt>
                <c:pt idx="3">
                  <c:v>2-3 раза в месяц</c:v>
                </c:pt>
                <c:pt idx="4">
                  <c:v>1 раз в месяц</c:v>
                </c:pt>
                <c:pt idx="5">
                  <c:v>Несколько раз в год</c:v>
                </c:pt>
                <c:pt idx="6">
                  <c:v>Раз в год или реже</c:v>
                </c:pt>
                <c:pt idx="7">
                  <c:v>Никогда</c:v>
                </c:pt>
                <c:pt idx="8">
                  <c:v>Не хотел бы отвечать</c:v>
                </c:pt>
                <c:pt idx="9">
                  <c:v>Затрудняюсь ответить</c:v>
                </c:pt>
              </c:strCache>
            </c:strRef>
          </c:cat>
          <c:val>
            <c:numRef>
              <c:f>Лист8!$D$2:$D$11</c:f>
              <c:numCache>
                <c:formatCode>#,##0.0</c:formatCode>
                <c:ptCount val="10"/>
                <c:pt idx="0">
                  <c:v>3.125</c:v>
                </c:pt>
                <c:pt idx="1">
                  <c:v>0</c:v>
                </c:pt>
                <c:pt idx="2">
                  <c:v>9.3750000000000266</c:v>
                </c:pt>
                <c:pt idx="3">
                  <c:v>6.25</c:v>
                </c:pt>
                <c:pt idx="4">
                  <c:v>28.125</c:v>
                </c:pt>
                <c:pt idx="5">
                  <c:v>25</c:v>
                </c:pt>
                <c:pt idx="6">
                  <c:v>18.75</c:v>
                </c:pt>
                <c:pt idx="7">
                  <c:v>0</c:v>
                </c:pt>
                <c:pt idx="8">
                  <c:v>0</c:v>
                </c:pt>
                <c:pt idx="9">
                  <c:v>9.3750000000000266</c:v>
                </c:pt>
              </c:numCache>
            </c:numRef>
          </c:val>
        </c:ser>
        <c:ser>
          <c:idx val="3"/>
          <c:order val="3"/>
          <c:tx>
            <c:strRef>
              <c:f>Лист8!$E$1</c:f>
              <c:strCache>
                <c:ptCount val="1"/>
                <c:pt idx="0">
                  <c:v>В целом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Лист8!$A$2:$A$11</c:f>
              <c:strCache>
                <c:ptCount val="10"/>
                <c:pt idx="0">
                  <c:v>Каждый день</c:v>
                </c:pt>
                <c:pt idx="1">
                  <c:v>3-4 раза в неделю</c:v>
                </c:pt>
                <c:pt idx="2">
                  <c:v>1-2 раза в неделю</c:v>
                </c:pt>
                <c:pt idx="3">
                  <c:v>2-3 раза в месяц</c:v>
                </c:pt>
                <c:pt idx="4">
                  <c:v>1 раз в месяц</c:v>
                </c:pt>
                <c:pt idx="5">
                  <c:v>Несколько раз в год</c:v>
                </c:pt>
                <c:pt idx="6">
                  <c:v>Раз в год или реже</c:v>
                </c:pt>
                <c:pt idx="7">
                  <c:v>Никогда</c:v>
                </c:pt>
                <c:pt idx="8">
                  <c:v>Не хотел бы отвечать</c:v>
                </c:pt>
                <c:pt idx="9">
                  <c:v>Затрудняюсь ответить</c:v>
                </c:pt>
              </c:strCache>
            </c:strRef>
          </c:cat>
          <c:val>
            <c:numRef>
              <c:f>Лист8!$E$2:$E$11</c:f>
              <c:numCache>
                <c:formatCode>#,##0.0</c:formatCode>
                <c:ptCount val="10"/>
                <c:pt idx="0">
                  <c:v>1.3698630136986298</c:v>
                </c:pt>
                <c:pt idx="1">
                  <c:v>3.7181996086105902</c:v>
                </c:pt>
                <c:pt idx="2">
                  <c:v>10.958904109589056</c:v>
                </c:pt>
                <c:pt idx="3">
                  <c:v>14.677103718199609</c:v>
                </c:pt>
                <c:pt idx="4">
                  <c:v>20.743639921721734</c:v>
                </c:pt>
                <c:pt idx="5">
                  <c:v>26.614481409002238</c:v>
                </c:pt>
                <c:pt idx="6">
                  <c:v>14.872798434442377</c:v>
                </c:pt>
                <c:pt idx="7">
                  <c:v>0.78277886497064553</c:v>
                </c:pt>
                <c:pt idx="8">
                  <c:v>0.97847358121330719</c:v>
                </c:pt>
                <c:pt idx="9">
                  <c:v>5.283757338551859</c:v>
                </c:pt>
              </c:numCache>
            </c:numRef>
          </c:val>
        </c:ser>
        <c:marker val="1"/>
        <c:axId val="72880896"/>
        <c:axId val="72882432"/>
      </c:lineChart>
      <c:catAx>
        <c:axId val="7288089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2882432"/>
        <c:crosses val="autoZero"/>
        <c:auto val="1"/>
        <c:lblAlgn val="ctr"/>
        <c:lblOffset val="100"/>
      </c:catAx>
      <c:valAx>
        <c:axId val="72882432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28808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07FC6-39F8-418C-97FD-67BF55660AB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015260-BEF2-4DC7-9E3B-DE3779F05FBE}">
      <dgm:prSet phldrT="[Текст]" custT="1"/>
      <dgm:spPr>
        <a:solidFill>
          <a:schemeClr val="accent1">
            <a:lumMod val="75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/>
            <a:t>Бедность, социальная неустроенность, безработица, плохое жилье</a:t>
          </a:r>
          <a:endParaRPr lang="ru-RU" sz="2000" dirty="0"/>
        </a:p>
      </dgm:t>
    </dgm:pt>
    <dgm:pt modelId="{68766FBD-7E7A-4FD0-9E6D-D938AE98D49D}" type="parTrans" cxnId="{2E70B3FD-E223-4FBF-B2B6-5BA44D4A5B5B}">
      <dgm:prSet/>
      <dgm:spPr/>
      <dgm:t>
        <a:bodyPr/>
        <a:lstStyle/>
        <a:p>
          <a:endParaRPr lang="ru-RU"/>
        </a:p>
      </dgm:t>
    </dgm:pt>
    <dgm:pt modelId="{C0A6454A-A9F5-4D78-8631-2DDA1480610D}" type="sibTrans" cxnId="{2E70B3FD-E223-4FBF-B2B6-5BA44D4A5B5B}">
      <dgm:prSet/>
      <dgm:spPr/>
      <dgm:t>
        <a:bodyPr/>
        <a:lstStyle/>
        <a:p>
          <a:endParaRPr lang="ru-RU"/>
        </a:p>
      </dgm:t>
    </dgm:pt>
    <dgm:pt modelId="{0EA6769C-6052-4837-8D0B-4DC1A2D94F98}">
      <dgm:prSet phldrT="[Текст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/>
            <a:t>Развод, скандалы, конфликты, одинокое родительство</a:t>
          </a:r>
          <a:endParaRPr lang="ru-RU" sz="2000" dirty="0"/>
        </a:p>
      </dgm:t>
    </dgm:pt>
    <dgm:pt modelId="{F6D82ED1-ABD4-4DB9-82F2-8E5A1F75DDA8}" type="parTrans" cxnId="{D590AAC2-D797-4DB4-A471-86E288A19B24}">
      <dgm:prSet/>
      <dgm:spPr/>
      <dgm:t>
        <a:bodyPr/>
        <a:lstStyle/>
        <a:p>
          <a:endParaRPr lang="ru-RU"/>
        </a:p>
      </dgm:t>
    </dgm:pt>
    <dgm:pt modelId="{85FE82F1-E256-44EA-B17C-61A2F2C13395}" type="sibTrans" cxnId="{D590AAC2-D797-4DB4-A471-86E288A19B24}">
      <dgm:prSet/>
      <dgm:spPr/>
      <dgm:t>
        <a:bodyPr/>
        <a:lstStyle/>
        <a:p>
          <a:endParaRPr lang="ru-RU"/>
        </a:p>
      </dgm:t>
    </dgm:pt>
    <dgm:pt modelId="{0AAB43EA-985D-4930-A522-A002E372B543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/>
            <a:t>Алкоголизм, наркозависимость, невротизм</a:t>
          </a:r>
          <a:endParaRPr lang="ru-RU" sz="2000" dirty="0"/>
        </a:p>
      </dgm:t>
    </dgm:pt>
    <dgm:pt modelId="{DC8BF16D-CE63-4395-877A-868BD55103F4}" type="parTrans" cxnId="{37417A05-AF22-49EE-850E-C2539D889D14}">
      <dgm:prSet/>
      <dgm:spPr/>
      <dgm:t>
        <a:bodyPr/>
        <a:lstStyle/>
        <a:p>
          <a:endParaRPr lang="ru-RU"/>
        </a:p>
      </dgm:t>
    </dgm:pt>
    <dgm:pt modelId="{DA101FB0-D242-40D6-BD14-265218D54A85}" type="sibTrans" cxnId="{37417A05-AF22-49EE-850E-C2539D889D14}">
      <dgm:prSet/>
      <dgm:spPr/>
      <dgm:t>
        <a:bodyPr/>
        <a:lstStyle/>
        <a:p>
          <a:endParaRPr lang="ru-RU"/>
        </a:p>
      </dgm:t>
    </dgm:pt>
    <dgm:pt modelId="{765FBE3B-0296-45F2-B384-68F0BBC950B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Личностные проблемы</a:t>
          </a:r>
          <a:endParaRPr lang="ru-RU" sz="2000" dirty="0">
            <a:solidFill>
              <a:srgbClr val="FF0000"/>
            </a:solidFill>
          </a:endParaRPr>
        </a:p>
      </dgm:t>
    </dgm:pt>
    <dgm:pt modelId="{FCCB6BEF-0C52-4A8B-9DE8-74508C40DE37}" type="parTrans" cxnId="{EADE8066-F46C-448A-98EA-D94C4F16A84F}">
      <dgm:prSet/>
      <dgm:spPr/>
      <dgm:t>
        <a:bodyPr/>
        <a:lstStyle/>
        <a:p>
          <a:endParaRPr lang="ru-RU"/>
        </a:p>
      </dgm:t>
    </dgm:pt>
    <dgm:pt modelId="{00C2055D-D0D1-4E53-9E31-00A99E5FA9B7}" type="sibTrans" cxnId="{EADE8066-F46C-448A-98EA-D94C4F16A84F}">
      <dgm:prSet/>
      <dgm:spPr/>
      <dgm:t>
        <a:bodyPr/>
        <a:lstStyle/>
        <a:p>
          <a:endParaRPr lang="ru-RU"/>
        </a:p>
      </dgm:t>
    </dgm:pt>
    <dgm:pt modelId="{9F7216D8-862B-4186-BD3F-A8079B41DBE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Внутрисемейные проблемы</a:t>
          </a:r>
          <a:endParaRPr lang="ru-RU" sz="2000" dirty="0">
            <a:solidFill>
              <a:srgbClr val="FF0000"/>
            </a:solidFill>
          </a:endParaRPr>
        </a:p>
      </dgm:t>
    </dgm:pt>
    <dgm:pt modelId="{95E58D33-5482-431F-9AB7-07FBE3C19B3B}" type="parTrans" cxnId="{9B0FA6A4-8A92-4041-AB69-4563E1F25BCD}">
      <dgm:prSet/>
      <dgm:spPr/>
      <dgm:t>
        <a:bodyPr/>
        <a:lstStyle/>
        <a:p>
          <a:endParaRPr lang="ru-RU"/>
        </a:p>
      </dgm:t>
    </dgm:pt>
    <dgm:pt modelId="{2563DB70-B606-4E7A-B26F-B31443E910A6}" type="sibTrans" cxnId="{9B0FA6A4-8A92-4041-AB69-4563E1F25BCD}">
      <dgm:prSet/>
      <dgm:spPr/>
      <dgm:t>
        <a:bodyPr/>
        <a:lstStyle/>
        <a:p>
          <a:endParaRPr lang="ru-RU"/>
        </a:p>
      </dgm:t>
    </dgm:pt>
    <dgm:pt modelId="{A8EB6644-2BFF-471C-BACB-4E39465DF2B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Социальный стресс</a:t>
          </a:r>
          <a:endParaRPr lang="ru-RU" sz="2000" dirty="0">
            <a:solidFill>
              <a:srgbClr val="FF0000"/>
            </a:solidFill>
          </a:endParaRPr>
        </a:p>
      </dgm:t>
    </dgm:pt>
    <dgm:pt modelId="{5AD8F778-14A8-4049-AABB-053752E8A8B5}" type="parTrans" cxnId="{FEE45656-08F2-4064-A41A-5B7799D62A74}">
      <dgm:prSet/>
      <dgm:spPr/>
      <dgm:t>
        <a:bodyPr/>
        <a:lstStyle/>
        <a:p>
          <a:endParaRPr lang="ru-RU"/>
        </a:p>
      </dgm:t>
    </dgm:pt>
    <dgm:pt modelId="{AF7D3452-F0A2-43A2-A1B8-8DA59228B24C}" type="sibTrans" cxnId="{FEE45656-08F2-4064-A41A-5B7799D62A74}">
      <dgm:prSet/>
      <dgm:spPr/>
      <dgm:t>
        <a:bodyPr/>
        <a:lstStyle/>
        <a:p>
          <a:endParaRPr lang="ru-RU"/>
        </a:p>
      </dgm:t>
    </dgm:pt>
    <dgm:pt modelId="{B5377F76-C75E-45C5-AA21-F5660AFE4DF7}" type="pres">
      <dgm:prSet presAssocID="{EC607FC6-39F8-418C-97FD-67BF55660A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5498A-642F-45CA-8A03-3E61D689827C}" type="pres">
      <dgm:prSet presAssocID="{7F015260-BEF2-4DC7-9E3B-DE3779F05FBE}" presName="parentText" presStyleLbl="node1" presStyleIdx="0" presStyleCnt="3" custScaleY="120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63C21-4959-4CE0-AF79-3830C6BAC045}" type="pres">
      <dgm:prSet presAssocID="{7F015260-BEF2-4DC7-9E3B-DE3779F05FBE}" presName="childText" presStyleLbl="revTx" presStyleIdx="0" presStyleCnt="3" custAng="10800000" custFlipVert="1" custScaleY="104598" custLinFactNeighborX="-391" custLinFactNeighborY="15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4FC0C-1D6B-4BF7-A679-7DE1BD0F4F94}" type="pres">
      <dgm:prSet presAssocID="{0EA6769C-6052-4837-8D0B-4DC1A2D94F98}" presName="parentText" presStyleLbl="node1" presStyleIdx="1" presStyleCnt="3" custScaleY="122406" custLinFactNeighborX="-391" custLinFactNeighborY="23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BA592-685E-48AB-B51D-9F76DCBA0125}" type="pres">
      <dgm:prSet presAssocID="{0EA6769C-6052-4837-8D0B-4DC1A2D94F98}" presName="childText" presStyleLbl="revTx" presStyleIdx="1" presStyleCnt="3" custScaleY="124682" custLinFactNeighborX="781" custLinFactNeighborY="2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31864-73EB-4369-A477-246E769B108D}" type="pres">
      <dgm:prSet presAssocID="{0AAB43EA-985D-4930-A522-A002E372B543}" presName="parentText" presStyleLbl="node1" presStyleIdx="2" presStyleCnt="3" custScaleY="124119" custLinFactNeighborX="-391" custLinFactNeighborY="-214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8AC6A-F565-452F-9EE5-86819B18F015}" type="pres">
      <dgm:prSet presAssocID="{0AAB43EA-985D-4930-A522-A002E372B543}" presName="childText" presStyleLbl="revTx" presStyleIdx="2" presStyleCnt="3" custScaleY="123290" custLinFactNeighborX="-391" custLinFactNeighborY="-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90AAC2-D797-4DB4-A471-86E288A19B24}" srcId="{EC607FC6-39F8-418C-97FD-67BF55660ABD}" destId="{0EA6769C-6052-4837-8D0B-4DC1A2D94F98}" srcOrd="1" destOrd="0" parTransId="{F6D82ED1-ABD4-4DB9-82F2-8E5A1F75DDA8}" sibTransId="{85FE82F1-E256-44EA-B17C-61A2F2C13395}"/>
    <dgm:cxn modelId="{A688237C-B872-4D82-B9AB-855BBB078DF6}" type="presOf" srcId="{EC607FC6-39F8-418C-97FD-67BF55660ABD}" destId="{B5377F76-C75E-45C5-AA21-F5660AFE4DF7}" srcOrd="0" destOrd="0" presId="urn:microsoft.com/office/officeart/2005/8/layout/vList2"/>
    <dgm:cxn modelId="{92B19236-9B54-4E53-B3DA-13C34CDA5545}" type="presOf" srcId="{A8EB6644-2BFF-471C-BACB-4E39465DF2BD}" destId="{4BE63C21-4959-4CE0-AF79-3830C6BAC045}" srcOrd="0" destOrd="0" presId="urn:microsoft.com/office/officeart/2005/8/layout/vList2"/>
    <dgm:cxn modelId="{37417A05-AF22-49EE-850E-C2539D889D14}" srcId="{EC607FC6-39F8-418C-97FD-67BF55660ABD}" destId="{0AAB43EA-985D-4930-A522-A002E372B543}" srcOrd="2" destOrd="0" parTransId="{DC8BF16D-CE63-4395-877A-868BD55103F4}" sibTransId="{DA101FB0-D242-40D6-BD14-265218D54A85}"/>
    <dgm:cxn modelId="{2E70B3FD-E223-4FBF-B2B6-5BA44D4A5B5B}" srcId="{EC607FC6-39F8-418C-97FD-67BF55660ABD}" destId="{7F015260-BEF2-4DC7-9E3B-DE3779F05FBE}" srcOrd="0" destOrd="0" parTransId="{68766FBD-7E7A-4FD0-9E6D-D938AE98D49D}" sibTransId="{C0A6454A-A9F5-4D78-8631-2DDA1480610D}"/>
    <dgm:cxn modelId="{CAA0C2A4-4F67-4610-840B-9E1A425E80D0}" type="presOf" srcId="{765FBE3B-0296-45F2-B384-68F0BBC950B9}" destId="{E5F8AC6A-F565-452F-9EE5-86819B18F015}" srcOrd="0" destOrd="0" presId="urn:microsoft.com/office/officeart/2005/8/layout/vList2"/>
    <dgm:cxn modelId="{57A33E92-E410-4854-BAA8-9945EAEA5BA7}" type="presOf" srcId="{9F7216D8-862B-4186-BD3F-A8079B41DBE6}" destId="{01CBA592-685E-48AB-B51D-9F76DCBA0125}" srcOrd="0" destOrd="0" presId="urn:microsoft.com/office/officeart/2005/8/layout/vList2"/>
    <dgm:cxn modelId="{FEE45656-08F2-4064-A41A-5B7799D62A74}" srcId="{7F015260-BEF2-4DC7-9E3B-DE3779F05FBE}" destId="{A8EB6644-2BFF-471C-BACB-4E39465DF2BD}" srcOrd="0" destOrd="0" parTransId="{5AD8F778-14A8-4049-AABB-053752E8A8B5}" sibTransId="{AF7D3452-F0A2-43A2-A1B8-8DA59228B24C}"/>
    <dgm:cxn modelId="{F64E1719-D02F-4E96-A484-76F53D5F0013}" type="presOf" srcId="{0AAB43EA-985D-4930-A522-A002E372B543}" destId="{41B31864-73EB-4369-A477-246E769B108D}" srcOrd="0" destOrd="0" presId="urn:microsoft.com/office/officeart/2005/8/layout/vList2"/>
    <dgm:cxn modelId="{C2166C2F-532B-4F48-A7FC-7F63BE1BFF6B}" type="presOf" srcId="{7F015260-BEF2-4DC7-9E3B-DE3779F05FBE}" destId="{F605498A-642F-45CA-8A03-3E61D689827C}" srcOrd="0" destOrd="0" presId="urn:microsoft.com/office/officeart/2005/8/layout/vList2"/>
    <dgm:cxn modelId="{29CDD67A-01B3-4EDC-8DCF-5A531A4F58E7}" type="presOf" srcId="{0EA6769C-6052-4837-8D0B-4DC1A2D94F98}" destId="{A8E4FC0C-1D6B-4BF7-A679-7DE1BD0F4F94}" srcOrd="0" destOrd="0" presId="urn:microsoft.com/office/officeart/2005/8/layout/vList2"/>
    <dgm:cxn modelId="{9B0FA6A4-8A92-4041-AB69-4563E1F25BCD}" srcId="{0EA6769C-6052-4837-8D0B-4DC1A2D94F98}" destId="{9F7216D8-862B-4186-BD3F-A8079B41DBE6}" srcOrd="0" destOrd="0" parTransId="{95E58D33-5482-431F-9AB7-07FBE3C19B3B}" sibTransId="{2563DB70-B606-4E7A-B26F-B31443E910A6}"/>
    <dgm:cxn modelId="{EADE8066-F46C-448A-98EA-D94C4F16A84F}" srcId="{0AAB43EA-985D-4930-A522-A002E372B543}" destId="{765FBE3B-0296-45F2-B384-68F0BBC950B9}" srcOrd="0" destOrd="0" parTransId="{FCCB6BEF-0C52-4A8B-9DE8-74508C40DE37}" sibTransId="{00C2055D-D0D1-4E53-9E31-00A99E5FA9B7}"/>
    <dgm:cxn modelId="{677BD4DB-DFE6-43D5-BDF3-AB589E18DFA7}" type="presParOf" srcId="{B5377F76-C75E-45C5-AA21-F5660AFE4DF7}" destId="{F605498A-642F-45CA-8A03-3E61D689827C}" srcOrd="0" destOrd="0" presId="urn:microsoft.com/office/officeart/2005/8/layout/vList2"/>
    <dgm:cxn modelId="{B5789122-3FC6-4059-8C19-9DEDAB7B7496}" type="presParOf" srcId="{B5377F76-C75E-45C5-AA21-F5660AFE4DF7}" destId="{4BE63C21-4959-4CE0-AF79-3830C6BAC045}" srcOrd="1" destOrd="0" presId="urn:microsoft.com/office/officeart/2005/8/layout/vList2"/>
    <dgm:cxn modelId="{BCDF5851-74F2-494C-8456-0E6A1C9F6123}" type="presParOf" srcId="{B5377F76-C75E-45C5-AA21-F5660AFE4DF7}" destId="{A8E4FC0C-1D6B-4BF7-A679-7DE1BD0F4F94}" srcOrd="2" destOrd="0" presId="urn:microsoft.com/office/officeart/2005/8/layout/vList2"/>
    <dgm:cxn modelId="{47EADACD-E317-412A-824C-FBAADA0E1916}" type="presParOf" srcId="{B5377F76-C75E-45C5-AA21-F5660AFE4DF7}" destId="{01CBA592-685E-48AB-B51D-9F76DCBA0125}" srcOrd="3" destOrd="0" presId="urn:microsoft.com/office/officeart/2005/8/layout/vList2"/>
    <dgm:cxn modelId="{869EB647-0896-4E4D-82BA-DCE3DF31CB97}" type="presParOf" srcId="{B5377F76-C75E-45C5-AA21-F5660AFE4DF7}" destId="{41B31864-73EB-4369-A477-246E769B108D}" srcOrd="4" destOrd="0" presId="urn:microsoft.com/office/officeart/2005/8/layout/vList2"/>
    <dgm:cxn modelId="{22FA95D8-8A70-4F51-AD80-78C8B248F7AC}" type="presParOf" srcId="{B5377F76-C75E-45C5-AA21-F5660AFE4DF7}" destId="{E5F8AC6A-F565-452F-9EE5-86819B18F01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05498A-642F-45CA-8A03-3E61D689827C}">
      <dsp:nvSpPr>
        <dsp:cNvPr id="0" name=""/>
        <dsp:cNvSpPr/>
      </dsp:nvSpPr>
      <dsp:spPr>
        <a:xfrm>
          <a:off x="0" y="20603"/>
          <a:ext cx="7500990" cy="909251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Бедность, социальная неустроенность, безработица, плохое жилье</a:t>
          </a:r>
          <a:endParaRPr lang="ru-RU" sz="2000" kern="1200" dirty="0"/>
        </a:p>
      </dsp:txBody>
      <dsp:txXfrm>
        <a:off x="0" y="20603"/>
        <a:ext cx="7500990" cy="909251"/>
      </dsp:txXfrm>
    </dsp:sp>
    <dsp:sp modelId="{4BE63C21-4959-4CE0-AF79-3830C6BAC045}">
      <dsp:nvSpPr>
        <dsp:cNvPr id="0" name=""/>
        <dsp:cNvSpPr/>
      </dsp:nvSpPr>
      <dsp:spPr>
        <a:xfrm rot="10800000" flipV="1">
          <a:off x="0" y="1043454"/>
          <a:ext cx="7500990" cy="65821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3815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rgbClr val="FF0000"/>
              </a:solidFill>
            </a:rPr>
            <a:t>Социальный стресс</a:t>
          </a:r>
          <a:endParaRPr lang="ru-RU" sz="2000" kern="1200" dirty="0">
            <a:solidFill>
              <a:srgbClr val="FF0000"/>
            </a:solidFill>
          </a:endParaRPr>
        </a:p>
      </dsp:txBody>
      <dsp:txXfrm rot="10800000" flipV="1">
        <a:off x="0" y="1043454"/>
        <a:ext cx="7500990" cy="658214"/>
      </dsp:txXfrm>
    </dsp:sp>
    <dsp:sp modelId="{A8E4FC0C-1D6B-4BF7-A679-7DE1BD0F4F94}">
      <dsp:nvSpPr>
        <dsp:cNvPr id="0" name=""/>
        <dsp:cNvSpPr/>
      </dsp:nvSpPr>
      <dsp:spPr>
        <a:xfrm>
          <a:off x="0" y="1736742"/>
          <a:ext cx="7500990" cy="925169"/>
        </a:xfrm>
        <a:prstGeom prst="roundRect">
          <a:avLst/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Развод, скандалы, конфликты, одинокое родительство</a:t>
          </a:r>
          <a:endParaRPr lang="ru-RU" sz="2000" kern="1200" dirty="0"/>
        </a:p>
      </dsp:txBody>
      <dsp:txXfrm>
        <a:off x="0" y="1736742"/>
        <a:ext cx="7500990" cy="925169"/>
      </dsp:txXfrm>
    </dsp:sp>
    <dsp:sp modelId="{01CBA592-685E-48AB-B51D-9F76DCBA0125}">
      <dsp:nvSpPr>
        <dsp:cNvPr id="0" name=""/>
        <dsp:cNvSpPr/>
      </dsp:nvSpPr>
      <dsp:spPr>
        <a:xfrm>
          <a:off x="0" y="2532065"/>
          <a:ext cx="7500990" cy="7845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3815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rgbClr val="FF0000"/>
              </a:solidFill>
            </a:rPr>
            <a:t>Внутрисемейные проблемы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0" y="2532065"/>
        <a:ext cx="7500990" cy="784598"/>
      </dsp:txXfrm>
    </dsp:sp>
    <dsp:sp modelId="{41B31864-73EB-4369-A477-246E769B108D}">
      <dsp:nvSpPr>
        <dsp:cNvPr id="0" name=""/>
        <dsp:cNvSpPr/>
      </dsp:nvSpPr>
      <dsp:spPr>
        <a:xfrm>
          <a:off x="0" y="3162749"/>
          <a:ext cx="7500990" cy="938116"/>
        </a:xfrm>
        <a:prstGeom prst="roundRec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Алкоголизм, наркозависимость, невротизм</a:t>
          </a:r>
          <a:endParaRPr lang="ru-RU" sz="2000" kern="1200" dirty="0"/>
        </a:p>
      </dsp:txBody>
      <dsp:txXfrm>
        <a:off x="0" y="3162749"/>
        <a:ext cx="7500990" cy="938116"/>
      </dsp:txXfrm>
    </dsp:sp>
    <dsp:sp modelId="{E5F8AC6A-F565-452F-9EE5-86819B18F015}">
      <dsp:nvSpPr>
        <dsp:cNvPr id="0" name=""/>
        <dsp:cNvSpPr/>
      </dsp:nvSpPr>
      <dsp:spPr>
        <a:xfrm>
          <a:off x="0" y="4234320"/>
          <a:ext cx="7500990" cy="77583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3815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rgbClr val="FF0000"/>
              </a:solidFill>
            </a:rPr>
            <a:t>Личностные проблемы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0" y="4234320"/>
        <a:ext cx="7500990" cy="775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E58A8F0F-E99D-4D7D-B8F2-9427D2073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AF114-D542-4FFB-8F2C-BFA9BBCED700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17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18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C09E1-39C7-4E36-9792-E5595DDBF95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21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27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C09E1-39C7-4E36-9792-E5595DDBF95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32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33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6633B-BD53-4D4A-8AA9-46F3B828A6AE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34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35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36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37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38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39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F0EFE-0E3C-430D-9158-24588F8F6F89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4EE15-717E-4884-BBDB-48CA64881952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40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41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42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43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44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45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46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C505B-8BA1-4939-A52B-371152B430F5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47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358B8-F3DF-4A67-B0C8-A2F2BB441933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48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F0EFE-0E3C-430D-9158-24588F8F6F89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F0EFE-0E3C-430D-9158-24588F8F6F89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F0EFE-0E3C-430D-9158-24588F8F6F89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FD799-BB1B-4E4E-9A65-08E3F513A138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5AEF0-C3AE-4E21-853E-6B06A0C6BA0C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pic_st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21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4"/>
          <p:cNvSpPr>
            <a:spLocks noChangeArrowheads="1"/>
          </p:cNvSpPr>
          <p:nvPr/>
        </p:nvSpPr>
        <p:spPr bwMode="auto">
          <a:xfrm>
            <a:off x="6686550" y="6092825"/>
            <a:ext cx="2057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000" dirty="0"/>
              <a:t>МОСКВА </a:t>
            </a:r>
            <a:r>
              <a:rPr lang="ru-RU" sz="1000" dirty="0">
                <a:solidFill>
                  <a:srgbClr val="519A00"/>
                </a:solidFill>
              </a:rPr>
              <a:t>&gt;</a:t>
            </a:r>
            <a:r>
              <a:rPr lang="ru-RU" sz="1000" dirty="0"/>
              <a:t> </a:t>
            </a:r>
            <a:r>
              <a:rPr lang="ru-RU" sz="1000" dirty="0" smtClean="0"/>
              <a:t>ИЮЛЬ</a:t>
            </a:r>
            <a:r>
              <a:rPr lang="ru-RU" sz="1000" dirty="0" smtClean="0">
                <a:solidFill>
                  <a:srgbClr val="519A00"/>
                </a:solidFill>
              </a:rPr>
              <a:t>&gt;</a:t>
            </a:r>
            <a:r>
              <a:rPr lang="ru-RU" sz="1000" dirty="0" smtClean="0"/>
              <a:t> 2011</a:t>
            </a:r>
            <a:endParaRPr lang="ru-RU" sz="1000" b="1" dirty="0"/>
          </a:p>
        </p:txBody>
      </p:sp>
      <p:sp>
        <p:nvSpPr>
          <p:cNvPr id="1028" name="Rectangle 35"/>
          <p:cNvSpPr>
            <a:spLocks noChangeArrowheads="1"/>
          </p:cNvSpPr>
          <p:nvPr/>
        </p:nvSpPr>
        <p:spPr bwMode="auto">
          <a:xfrm>
            <a:off x="6686550" y="6381750"/>
            <a:ext cx="2057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029" name="Line 36"/>
          <p:cNvSpPr>
            <a:spLocks noChangeShapeType="1"/>
          </p:cNvSpPr>
          <p:nvPr/>
        </p:nvSpPr>
        <p:spPr bwMode="auto">
          <a:xfrm>
            <a:off x="63246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30" name="Picture 3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325" y="571500"/>
            <a:ext cx="18478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8" descr="list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35038"/>
            <a:ext cx="3730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1282700"/>
            <a:ext cx="4724400" cy="191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ru-RU" sz="2800" b="1" cap="all" dirty="0" smtClean="0"/>
              <a:t>Культура воспитания, поощрения и наказания детей в российских семьях</a:t>
            </a:r>
            <a:endParaRPr lang="ru-RU" sz="28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Характер отношений в родительской семье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400" dirty="0" smtClean="0"/>
              <a:t>В целом в родительских семьях превалировали либо сердечные отношения, либо доброжелательные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400" dirty="0" smtClean="0"/>
              <a:t>Существенно различаются по этому показателю семьи обеспеченные и бедные: в обеспеченных семья существенно больше тех, кто поддерживал с родителями сердечные отношения.</a:t>
            </a:r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2.2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000100" y="1142984"/>
          <a:ext cx="771530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Отношения с матерью в зависимости от уровня обеспеченности семьи.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В отношениях с матерью преобладали либо сердечные, либо доброжелательные отношения.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2.3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857224" y="1357298"/>
          <a:ext cx="8072494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Отношения с отцом в зависимости от уровня обеспеченности семьи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Как правило, с отцом складывались сдержанные, хотя и доброжелательные отношения. Исключения составляет обеспеченные семьи, в которых респонденты почти в половине случаев имели с отцом сердечные отношения.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2.4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142976" y="1500174"/>
          <a:ext cx="742955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Причины конфликтов в родительской семье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Основными причинами конфликтов были учеба в школе, нарушение правил поведения и непонимание, разное восприятие жизни.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>
                <a:solidFill>
                  <a:srgbClr val="8CC841"/>
                </a:solidFill>
              </a:rPr>
              <a:t>2.5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00100" y="1071546"/>
          <a:ext cx="7858180" cy="395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Частота поощрений в родительской семье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В родительской семье респондента мать существенно чаще поощряла ребенка, чем отец. Данные различия подразумевают воспроизводства традиционной ролевой структуры, в рамках которой отец сохраняет дистанцию от ребенка.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2.6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Рисунок 5"/>
          <p:cNvGraphicFramePr/>
          <p:nvPr/>
        </p:nvGraphicFramePr>
        <p:xfrm>
          <a:off x="1214414" y="1142984"/>
          <a:ext cx="7143800" cy="367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Частота наказаний в родительской семье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В том, что касается частоты наказаний, различия между отцом и матерью в родительской семье были невелики.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2.7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214414" y="1285860"/>
          <a:ext cx="750099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785794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Наказывали ли респондента в детстве физически?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Сравнение данных 2009 и 2011 года говорит о том, что доля семей, в которых применялось физическое наказание, несколько уменьшилась.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2.8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4" name="Рисунок 7"/>
          <p:cNvGraphicFramePr/>
          <p:nvPr/>
        </p:nvGraphicFramePr>
        <p:xfrm>
          <a:off x="1214414" y="1500175"/>
          <a:ext cx="7143800" cy="318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Частота физических наказаний  в зависимости от уровня обеспеченности родительской семьи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Наиболее велика доля тех, кто подвергался физическому наказанию несколько раз в год. </a:t>
            </a:r>
          </a:p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Доля подвергавшихся физическому наказанию каждый день или 3-4 раза в год наиболее велика в малообеспеченной группе.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2.9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214414" y="1857364"/>
          <a:ext cx="7572428" cy="307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43042" y="4857760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Наиболее распространенные виды наказаний в родительской семье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Наиболее </a:t>
            </a:r>
            <a:r>
              <a:rPr lang="ru-RU" sz="1600" dirty="0" smtClean="0">
                <a:solidFill>
                  <a:srgbClr val="000000"/>
                </a:solidFill>
              </a:rPr>
              <a:t>частый вид наказания в родительской семье – ремень. Широкое распространение имели громкое </a:t>
            </a:r>
            <a:r>
              <a:rPr lang="ru-RU" sz="1600" dirty="0" smtClean="0">
                <a:solidFill>
                  <a:srgbClr val="000000"/>
                </a:solidFill>
              </a:rPr>
              <a:t>отчитывание</a:t>
            </a:r>
            <a:r>
              <a:rPr lang="ru-RU" sz="1600" dirty="0" smtClean="0">
                <a:solidFill>
                  <a:srgbClr val="000000"/>
                </a:solidFill>
              </a:rPr>
              <a:t>, шлепки, подзатыльники и запреты разного рода.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643570" y="0"/>
            <a:ext cx="15319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2.10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357290" y="1714488"/>
          <a:ext cx="7358115" cy="3180211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526680"/>
                <a:gridCol w="1261343"/>
                <a:gridCol w="1285046"/>
                <a:gridCol w="1285046"/>
              </a:tblGrid>
              <a:tr h="29102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 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В целом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Пол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Мужской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Женский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 %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 %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Наказывали ремнем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49,3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55,1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42,6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Ругали, громко отчитывали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44,4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47,5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40,9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Давали шлепки, подзатыльники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38,9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40,2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37,4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Запрещали гулять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32,3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33,0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31,5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Ставили в угол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28,8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24,6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33,6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Запрещали встречаться с друзьями, подругами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11,9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10,9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13,2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Запрещали смотреть телевизор, видео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6,1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6,2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6,0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87500"/>
            <a:ext cx="6781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dirty="0" smtClean="0">
                <a:solidFill>
                  <a:srgbClr val="519A00"/>
                </a:solidFill>
              </a:rPr>
              <a:t>Собственная семья респондента</a:t>
            </a:r>
            <a:endParaRPr lang="ru-RU" baseline="30000" dirty="0" smtClean="0">
              <a:solidFill>
                <a:srgbClr val="519A00"/>
              </a:solidFill>
            </a:endParaRPr>
          </a:p>
        </p:txBody>
      </p:sp>
      <p:pic>
        <p:nvPicPr>
          <p:cNvPr id="3075" name="Picture 4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3.0</a:t>
            </a:r>
            <a:endParaRPr lang="ru-RU" sz="4400" dirty="0"/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81" name="Picture 12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7312" y="785813"/>
            <a:ext cx="7358091" cy="45974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FontTx/>
              <a:buNone/>
            </a:pPr>
            <a:r>
              <a:rPr lang="ru-RU" sz="1600" b="1" dirty="0" smtClean="0">
                <a:solidFill>
                  <a:srgbClr val="529900"/>
                </a:solidFill>
              </a:rPr>
              <a:t>&gt; 	</a:t>
            </a:r>
            <a:r>
              <a:rPr lang="ru-RU" sz="1600" dirty="0" smtClean="0">
                <a:solidFill>
                  <a:srgbClr val="000000"/>
                </a:solidFill>
              </a:rPr>
              <a:t>В мае-июне 2011 года Центр оперативных и прикладных исследований Российского общества социологов провел по заданию Фонда поддержки детей, находящихся в трудной жизненной ситуации, социологическое исследование, включающее в себя количественную и качественную составляющую.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FontTx/>
              <a:buNone/>
            </a:pPr>
            <a:r>
              <a:rPr lang="ru-RU" sz="1600" b="1" dirty="0" smtClean="0">
                <a:solidFill>
                  <a:srgbClr val="529900"/>
                </a:solidFill>
              </a:rPr>
              <a:t>&gt;</a:t>
            </a:r>
            <a:r>
              <a:rPr lang="ru-RU" sz="1600" dirty="0" smtClean="0">
                <a:solidFill>
                  <a:srgbClr val="000000"/>
                </a:solidFill>
              </a:rPr>
              <a:t> 	Количественное исследование проводилось с использованием метода очного интервью. </a:t>
            </a:r>
            <a:r>
              <a:rPr lang="ru-RU" sz="1600" u="sng" dirty="0" smtClean="0">
                <a:solidFill>
                  <a:srgbClr val="000000"/>
                </a:solidFill>
              </a:rPr>
              <a:t>Оно базировалось на общероссийской репрезентативной стратифицированной выборке объемом в </a:t>
            </a:r>
            <a:r>
              <a:rPr lang="ru-RU" sz="1600" u="sng" dirty="0" smtClean="0">
                <a:solidFill>
                  <a:srgbClr val="000000"/>
                </a:solidFill>
              </a:rPr>
              <a:t>1210 респондентов </a:t>
            </a:r>
            <a:r>
              <a:rPr lang="ru-RU" sz="1600" u="sng" dirty="0" smtClean="0">
                <a:solidFill>
                  <a:srgbClr val="000000"/>
                </a:solidFill>
              </a:rPr>
              <a:t>в возрасте от 16 до 45 лет.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u="sng" dirty="0" smtClean="0">
                <a:solidFill>
                  <a:srgbClr val="000000"/>
                </a:solidFill>
              </a:rPr>
              <a:t>Качественное исследование включало в себя 40 интервью с экспертами в 6 регионах России</a:t>
            </a:r>
            <a:r>
              <a:rPr lang="ru-RU" sz="1600" dirty="0" smtClean="0">
                <a:solidFill>
                  <a:srgbClr val="000000"/>
                </a:solidFill>
              </a:rPr>
              <a:t>. В качестве экспертов выступали следующие категории специалистов:</a:t>
            </a:r>
          </a:p>
          <a:p>
            <a:pPr lvl="1" eaLnBrk="1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Руководители  региональных администраций, отвечающий за политику в сфере семьи и детства;</a:t>
            </a:r>
          </a:p>
          <a:p>
            <a:pPr lvl="1" eaLnBrk="1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Сотрудники органов опеки;</a:t>
            </a:r>
          </a:p>
          <a:p>
            <a:pPr lvl="1" eaLnBrk="1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Психологи, консультирующие по проблемам семейного насилия;</a:t>
            </a:r>
          </a:p>
          <a:p>
            <a:pPr lvl="1" eaLnBrk="1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Журналисты, освещавшие проблемы насилия в отношении детей в семьях;</a:t>
            </a:r>
          </a:p>
          <a:p>
            <a:pPr lvl="1" eaLnBrk="1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Представители неправительственных, некоммерческих организаций, занимающихся проблемами семьи и детства;</a:t>
            </a:r>
          </a:p>
          <a:p>
            <a:pPr lvl="1" eaLnBrk="1" hangingPunct="1">
              <a:lnSpc>
                <a:spcPts val="2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Индекс совместных занятий (диапазон – от 0 до 100)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Индекс совместных занятий суммирует частота совместного времяпрепровождения детей и родителей.  Он зависит от а) возраста ребенка (в группе 25-34 лет большинство имеет детей </a:t>
            </a:r>
            <a:r>
              <a:rPr lang="ru-RU" sz="1600" dirty="0" smtClean="0">
                <a:solidFill>
                  <a:srgbClr val="000000"/>
                </a:solidFill>
              </a:rPr>
              <a:t>преподросткового</a:t>
            </a:r>
            <a:r>
              <a:rPr lang="ru-RU" sz="1600" dirty="0" smtClean="0">
                <a:solidFill>
                  <a:srgbClr val="000000"/>
                </a:solidFill>
              </a:rPr>
              <a:t> возраста), б) уровня образования и в) уровня благополучия.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3.1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Рисунок 9"/>
          <p:cNvGraphicFramePr/>
          <p:nvPr/>
        </p:nvGraphicFramePr>
        <p:xfrm>
          <a:off x="928662" y="1428736"/>
          <a:ext cx="757242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Формы поощрения ребенка в собственной семье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Респондент широко использует для ребенка такие формы поощрения как похвала, вознаграждение в материальной форме или увеличение суммы, выделяемой на карманные расходы.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3.2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857224" y="1285860"/>
          <a:ext cx="750099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66" y="642918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Частота использования физического наказания в собственной семье респондента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38" y="557214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85775" lvl="1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</a:rPr>
              <a:t>Примерно в половине случаев респонденты использовали физическое наказание как средство контроля над поведением ребенка.</a:t>
            </a:r>
            <a:endParaRPr lang="ru-RU" sz="1100" b="1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3.3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857224" y="1214422"/>
          <a:ext cx="8072494" cy="402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Частота использования насилия за последние шесть месяцев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Образование оказывает дифференцирующее влияние на практики физического наказания. В группе лиц с высшим образованием больше тех, кто вообще его не применяет и больше, чем в среднем доля тех, кто прибегает к нему 3-4 раза в неделю.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3.4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Рисунок 12"/>
          <p:cNvGraphicFramePr/>
          <p:nvPr/>
        </p:nvGraphicFramePr>
        <p:xfrm>
          <a:off x="1071538" y="1214422"/>
          <a:ext cx="7786742" cy="363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Формы наказания детей в </a:t>
            </a:r>
            <a:r>
              <a:rPr lang="ru-RU" sz="2400" dirty="0" smtClean="0">
                <a:solidFill>
                  <a:srgbClr val="000000"/>
                </a:solidFill>
              </a:rPr>
              <a:t>семье </a:t>
            </a:r>
            <a:r>
              <a:rPr lang="ru-RU" sz="2400" dirty="0" smtClean="0">
                <a:solidFill>
                  <a:srgbClr val="000000"/>
                </a:solidFill>
              </a:rPr>
              <a:t>респондента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В семье респондента ребенка чаще всего наказывают, используя </a:t>
            </a:r>
            <a:r>
              <a:rPr lang="ru-RU" sz="1600" dirty="0" smtClean="0">
                <a:solidFill>
                  <a:srgbClr val="000000"/>
                </a:solidFill>
              </a:rPr>
              <a:t>отчитывание</a:t>
            </a:r>
            <a:r>
              <a:rPr lang="ru-RU" sz="1600" dirty="0" smtClean="0">
                <a:solidFill>
                  <a:srgbClr val="000000"/>
                </a:solidFill>
              </a:rPr>
              <a:t>, шлепки ниже пояса, а также разного рода запреты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3.5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857224" y="1142984"/>
          <a:ext cx="7929617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Причины, побуждающие родителей наказывать ребенка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38" y="5429264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Нередко ребенка наказывают не потому, что он нарушил дисциплину, совершил оплошность, а потому, что родитель не в духе, что его мучают материальные проблемы или он устал.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3.6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42974" y="1500171"/>
          <a:ext cx="7786743" cy="3714778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810830"/>
                <a:gridCol w="663431"/>
                <a:gridCol w="663431"/>
                <a:gridCol w="663431"/>
                <a:gridCol w="663431"/>
                <a:gridCol w="663431"/>
                <a:gridCol w="658758"/>
              </a:tblGrid>
              <a:tr h="41680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 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  В целом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Пол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Уровень жизни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Мужской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Женский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Бедные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Средние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Обеспеченные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Нарушение ребенком дисциплины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40,4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37,9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42,2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32,0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40,7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53,6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Невыполнение ребенком требований родителей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39,0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44,4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35,3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40,0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38,4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39,3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4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Грубость, невоздержанность ребенка по отношению к родителям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16,0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12,1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18,6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16,5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17,9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Плохая успеваемость ребенка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14,8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13,1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16,0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15,5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10,7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Усталость, раздражительность, вызванная ею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7,1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4,7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8,8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6,0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7,8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3,6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Нужда, материальные трудности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2,3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3,9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</a:rPr>
                        <a:t>6,0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Без повода, попался под &lt;горячую руку&gt;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1,7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2,6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2,0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1,6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Ссоры между взрослыми членами семьи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2,0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0,9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34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Употребление спиртных напитков кем-то из членов семьи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0,6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0,7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0,7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Другое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1,9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3,9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6,0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Не хотел бы отвечать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5,1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2,3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6,0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3,5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Затрудняюсь ответить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13,3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15,0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12,1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20,0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12,2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/>
                        <a:t>17,9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Соответствие наказания тяжести совершенного проступка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Только в трети случае наказание соответствовало тяжести проступка. В большинстве случаев либо ей не соответствовало, либо респондент в принципе не может соотнести между собой тяжесть проступка и уровень наказания.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3.7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Рисунок 15"/>
          <p:cNvGraphicFramePr/>
          <p:nvPr/>
        </p:nvGraphicFramePr>
        <p:xfrm>
          <a:off x="857225" y="1357298"/>
          <a:ext cx="7643866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Как часто возникало чувство сожаления по поводу наказания ребенку?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5825" lvl="2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У примерно четверти опрошенных чувство сожаления по поводу наказания ребенку возникало всегда. У 15% - часто. Только у 13,4% оно не возникало никогда.</a:t>
            </a:r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3.8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Рисунок 16"/>
          <p:cNvGraphicFramePr/>
          <p:nvPr/>
        </p:nvGraphicFramePr>
        <p:xfrm>
          <a:off x="928663" y="1500174"/>
          <a:ext cx="7715304" cy="336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Чувство сожаления по поводу наказания ребенку: верующие и неверующие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В среде верующих чувство </a:t>
            </a:r>
            <a:r>
              <a:rPr lang="ru-RU" sz="1600" dirty="0" smtClean="0">
                <a:solidFill>
                  <a:srgbClr val="000000"/>
                </a:solidFill>
              </a:rPr>
              <a:t>сожаления </a:t>
            </a:r>
            <a:r>
              <a:rPr lang="ru-RU" sz="1600" dirty="0" smtClean="0">
                <a:solidFill>
                  <a:srgbClr val="000000"/>
                </a:solidFill>
              </a:rPr>
              <a:t>по поводу наказания возникало несколько чаще, чем в среде неверующих.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3.9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Рисунок 17"/>
          <p:cNvGraphicFramePr/>
          <p:nvPr/>
        </p:nvGraphicFramePr>
        <p:xfrm>
          <a:off x="1071538" y="1142984"/>
          <a:ext cx="7643866" cy="378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Приходилось ли просить прощения у ребенка за наказание?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Примерно каждый четвертый родитель просил у ребенка прощения после того, как незаслуженно наказал его. В группе женщин доля тех, кто просил наказание у ребенка несколько больше, чем в группе мужчин.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3.10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71539" y="1571612"/>
          <a:ext cx="7358114" cy="323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87500"/>
            <a:ext cx="6781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dirty="0" smtClean="0">
                <a:solidFill>
                  <a:srgbClr val="519A00"/>
                </a:solidFill>
              </a:rPr>
              <a:t>Определение насилия</a:t>
            </a:r>
            <a:endParaRPr lang="ru-RU" baseline="30000" dirty="0" smtClean="0">
              <a:solidFill>
                <a:srgbClr val="519A00"/>
              </a:solidFill>
            </a:endParaRPr>
          </a:p>
        </p:txBody>
      </p:sp>
      <p:pic>
        <p:nvPicPr>
          <p:cNvPr id="3075" name="Picture 4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>
                <a:solidFill>
                  <a:srgbClr val="8CC841"/>
                </a:solidFill>
              </a:rPr>
              <a:t>1.0</a:t>
            </a:r>
            <a:endParaRPr lang="ru-RU" sz="4400" dirty="0"/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81" name="Picture 12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Воспитывает ребенка по сравнению с родителями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Наибольшая часть опрошенных полагает, что воспитывает детей лучше, чем родители. Примерно треть полагает, что делает это также и 6,7% затруднились ответить.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3.12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71538" y="1214422"/>
          <a:ext cx="7500989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66" y="642918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Мнения опрошенных: наиболее эффективные способы воздействия на ребенка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38" y="5500702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Методы физического воздействия рассматриваются респондентами как наиболее эффективные в тех случаях, когда нужно привести ребенка к послушанию. Альтернативой им считаются запреты разного рода.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643570" y="68263"/>
            <a:ext cx="15144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3.13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000100" y="1142984"/>
          <a:ext cx="7786742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Мнение опрошенных: наименее эффективные способы воздействия на ребенка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По мнению опрошенных наименее эффективными являются методы, чреватые физическими или психологическими травмами для ребенка: угроза жестокой расправы или сама расправа.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3.14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00100" y="1500174"/>
          <a:ext cx="7072362" cy="358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38" y="714375"/>
            <a:ext cx="7715304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000" dirty="0" smtClean="0">
                <a:solidFill>
                  <a:srgbClr val="000000"/>
                </a:solidFill>
              </a:rPr>
              <a:t>Эксперты об обстоятельствах, провоцирующих насилие</a:t>
            </a:r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86446" y="68263"/>
            <a:ext cx="1371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3.15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43768" y="6357958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1357290" y="1214422"/>
          <a:ext cx="750099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1928813"/>
            <a:ext cx="6781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dirty="0" smtClean="0">
                <a:solidFill>
                  <a:srgbClr val="8CC841"/>
                </a:solidFill>
              </a:rPr>
              <a:t>Ценности, регулирующие наказание ребенка</a:t>
            </a:r>
            <a:endParaRPr lang="ru-RU" baseline="30000" dirty="0" smtClean="0">
              <a:solidFill>
                <a:srgbClr val="8CC841"/>
              </a:solidFill>
            </a:endParaRPr>
          </a:p>
        </p:txBody>
      </p:sp>
      <p:pic>
        <p:nvPicPr>
          <p:cNvPr id="31747" name="Picture 4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4.0</a:t>
            </a:r>
            <a:endParaRPr lang="ru-RU" sz="4400" dirty="0"/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31752" name="Line 11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1753" name="Picture 12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Отношение к физическому наказанию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Доля населения, поддерживающая идею физического наказания, за два года сократилась. В общественном мнении происходят сдвиги в пользу отрицания всяких форм физического наказания.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4.1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4" name="Объект 19"/>
          <p:cNvGraphicFramePr/>
          <p:nvPr/>
        </p:nvGraphicFramePr>
        <p:xfrm>
          <a:off x="1214414" y="1357298"/>
          <a:ext cx="757242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Предельный возраст физического наказания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5825" lvl="2" indent="180975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Предельный возраст для физического наказания для мальчиков выше, чем для девочек.</a:t>
            </a:r>
          </a:p>
          <a:p>
            <a:pPr marL="885825" lvl="2" indent="180975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Женщины чаще, чем мужчины ставят более низкий возрастной предел физическому наказанию.</a:t>
            </a:r>
            <a:endParaRPr lang="ru-RU" sz="11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4.2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714488"/>
            <a:ext cx="401838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714488"/>
            <a:ext cx="4119571" cy="329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66" y="714356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Согласие с утверждениями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38" y="485776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Уровень поддержки утверждения о том, что ребенка воспитывают не слова, а поступки, наиболее высок.</a:t>
            </a:r>
          </a:p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Кроме того, респонденты поддерживают идею поощрения детей за хорошее поведение, а также осознают, что </a:t>
            </a:r>
            <a:r>
              <a:rPr lang="ru-RU" sz="1400" dirty="0" smtClean="0">
                <a:solidFill>
                  <a:srgbClr val="000000"/>
                </a:solidFill>
              </a:rPr>
              <a:t>насилие над  детьми рождает порочный круг, жертвой которого может стать сам родитель, прибегающий к насилию.</a:t>
            </a:r>
            <a:endParaRPr lang="ru-RU" sz="12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4.3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00100" y="1142983"/>
          <a:ext cx="7858181" cy="358196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5720755"/>
                <a:gridCol w="521783"/>
                <a:gridCol w="523356"/>
                <a:gridCol w="521783"/>
                <a:gridCol w="570504"/>
              </a:tblGrid>
              <a:tr h="532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 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В целом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Бедные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Средние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Обеспеченные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5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Воспитывают ребенка не слова, а поступки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4,42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4,31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4,44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4,32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Если дети ведут себя хорошо, родители должны их поощрять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4,40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4,35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4,39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4,51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48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Если детей любят, они возвращают любовь. Если им ничего не дается, им нечего возвращать.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4,36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4,29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4,37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4,39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48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Тот, кто бьет беззащитного ребенка, должен быть готов, что когда он станет старым, на него тоже будут поднимать руку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4,19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3,99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4,23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3,97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48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Родители должны действовать в интересах ребенка, даже эти действия вызывают его недовольство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4,02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4,01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4,04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3,76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Нельзя допускать, чтобы дети в своем круг выясняли отношения дракой, насилием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4,02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3,92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4,02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3,99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Мальчишка не вырастет настоящим мужчиной, если не может постоять за себя в драке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3,72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3,78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3,71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3,74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Родителю не следует перехваливать детей, чтобы не избаловать их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3,51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3,62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3,48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3,60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Родители имеют право отшлепать ребенка, если он грубит им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3,30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3,49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3,26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3,36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Иногда нужно отшлепать ребенка, чтобы заставить его слушаться родителей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3,11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3,26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3,07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3,13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Пожалеешь розгу - испортишь дитя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2,51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2,79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2,47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/>
                        <a:t>2,36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66" y="714356"/>
            <a:ext cx="7186634" cy="70328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Эксперты о роли государства в предупреждении насилия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85852" y="1600200"/>
            <a:ext cx="7400948" cy="4525963"/>
          </a:xfrm>
          <a:solidFill>
            <a:schemeClr val="accent5">
              <a:lumMod val="9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algn="just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>Государство не должно вмешиваться в дела семьи</a:t>
            </a:r>
          </a:p>
          <a:p>
            <a:pPr marL="85725" indent="180975" algn="just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>Вмешательство возможно в крайних случаях, когда получен сигнал</a:t>
            </a:r>
          </a:p>
          <a:p>
            <a:pPr marL="85725" indent="180975" algn="just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>Плохо проработано законодательство, регулирующее вмешательство государства</a:t>
            </a:r>
          </a:p>
          <a:p>
            <a:pPr marL="85725" indent="180975" algn="just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>Плохо определяется на законодательном уровне возможность гражданского участия в предупреждении 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>насилия</a:t>
            </a:r>
          </a:p>
          <a:p>
            <a:pPr marL="85725" indent="180975" algn="just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>Необходима консолидация и координация усилий различных ведомств</a:t>
            </a:r>
            <a:endParaRPr lang="ru-RU" sz="1600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5725" indent="180975" algn="just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>Государства навязывает стандарт воспитания, но само не обеспечивает условий его выполнения, прежде всего, 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>социо-экономических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> условий.</a:t>
            </a:r>
          </a:p>
          <a:p>
            <a:pPr marL="85725" indent="180975" algn="just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>Риски</a:t>
            </a:r>
            <a:r>
              <a:rPr lang="ru-RU" sz="1400" b="1" i="1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	</a:t>
            </a:r>
          </a:p>
          <a:p>
            <a:pPr marL="485775" lvl="1" indent="180975" algn="just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00"/>
                </a:solidFill>
                <a:latin typeface="Calibri" pitchFamily="34" charset="0"/>
              </a:rPr>
              <a:t>Недобросовестная работа органов опеки и правоохранительных органов</a:t>
            </a:r>
          </a:p>
          <a:p>
            <a:pPr marL="485775" lvl="1" indent="180975" algn="just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i="1" dirty="0" smtClean="0">
                <a:solidFill>
                  <a:srgbClr val="000000"/>
                </a:solidFill>
                <a:latin typeface="Calibri" pitchFamily="34" charset="0"/>
              </a:rPr>
              <a:t>Использование инструментов давления на семью в корыстных целях</a:t>
            </a:r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4.4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214546" y="464344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Представления о наказании для родителя, жестокого обращающегося с ребенком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Большинство </a:t>
            </a:r>
            <a:r>
              <a:rPr lang="ru-RU" sz="1600" dirty="0" smtClean="0">
                <a:solidFill>
                  <a:srgbClr val="000000"/>
                </a:solidFill>
              </a:rPr>
              <a:t>населения по-прежнему </a:t>
            </a:r>
            <a:r>
              <a:rPr lang="ru-RU" sz="1600" dirty="0" smtClean="0">
                <a:solidFill>
                  <a:srgbClr val="000000"/>
                </a:solidFill>
              </a:rPr>
              <a:t>слабо информировано о возможных наказаниях для родителя, жестокого обращающегося с детьми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4.5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00100" y="1500174"/>
          <a:ext cx="7072362" cy="358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071538" y="1500174"/>
          <a:ext cx="7643865" cy="362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785813"/>
            <a:ext cx="6832600" cy="6604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800" dirty="0" smtClean="0">
                <a:solidFill>
                  <a:srgbClr val="000000"/>
                </a:solidFill>
              </a:rPr>
              <a:t>Определение насилия: область согласия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6350" y="5000625"/>
            <a:ext cx="6953250" cy="90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  <a:buFontTx/>
              <a:buNone/>
            </a:pPr>
            <a:endParaRPr lang="ru-RU" sz="16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  <a:buFontTx/>
              <a:buNone/>
            </a:pPr>
            <a:r>
              <a:rPr lang="ru-RU" sz="1600" b="1" dirty="0" smtClean="0">
                <a:solidFill>
                  <a:srgbClr val="529900"/>
                </a:solidFill>
              </a:rPr>
              <a:t>&gt;</a:t>
            </a:r>
            <a:r>
              <a:rPr lang="ru-RU" sz="1600" dirty="0" smtClean="0">
                <a:solidFill>
                  <a:srgbClr val="000000"/>
                </a:solidFill>
              </a:rPr>
              <a:t>	Большинство населения соглашается с тем, что насилием следует считать все то, что может травмировать ребенка.</a:t>
            </a:r>
          </a:p>
        </p:txBody>
      </p:sp>
      <p:pic>
        <p:nvPicPr>
          <p:cNvPr id="4100" name="Picture 4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>
                <a:solidFill>
                  <a:srgbClr val="8CC841"/>
                </a:solidFill>
              </a:rPr>
              <a:t>1.1</a:t>
            </a:r>
            <a:endParaRPr lang="ru-RU" sz="4400" dirty="0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106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728" y="1714488"/>
          <a:ext cx="6929486" cy="335758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72531"/>
                <a:gridCol w="943913"/>
                <a:gridCol w="1056521"/>
                <a:gridCol w="1056521"/>
              </a:tblGrid>
              <a:tr h="419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В целом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Мужской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Женский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9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Угрожать острым предметом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95,9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95,5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96,2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9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Уронить, бросить на пол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94,3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93,3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95,3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9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Держать впроголодь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92,5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91,3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93,6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9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Ударить каким-нибудь  предметом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89,8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88,9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90,7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9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Угрожать выгнать из дома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82,0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80,9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83,0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9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Дать пощечину, дернуть за уши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71,2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70,5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71,8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9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Наказать ремнем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70,4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69,7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71,1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1928813"/>
            <a:ext cx="6781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dirty="0" smtClean="0">
                <a:solidFill>
                  <a:srgbClr val="8CC841"/>
                </a:solidFill>
              </a:rPr>
              <a:t>Кампания против жестокого обращения с детьми</a:t>
            </a:r>
            <a:endParaRPr lang="ru-RU" baseline="30000" dirty="0" smtClean="0">
              <a:solidFill>
                <a:srgbClr val="8CC841"/>
              </a:solidFill>
            </a:endParaRPr>
          </a:p>
        </p:txBody>
      </p:sp>
      <p:pic>
        <p:nvPicPr>
          <p:cNvPr id="17411" name="Picture 4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5.0</a:t>
            </a:r>
            <a:endParaRPr lang="ru-RU" sz="4400" dirty="0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7417" name="Picture 12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Информированность о кампании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100" y="5500702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По данным исследования, примерно четверть населения РФ имеет точное представление о кампании, ее основном </a:t>
            </a:r>
            <a:r>
              <a:rPr lang="ru-RU" sz="1600" dirty="0" smtClean="0">
                <a:solidFill>
                  <a:srgbClr val="000000"/>
                </a:solidFill>
              </a:rPr>
              <a:t>слогане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5.1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071538" y="1142984"/>
          <a:ext cx="785818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Информированность об организации, проводящей кампанию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38" y="5357826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Около четверти всех информированных о кампании информированы об организации, которая ее проводила.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5.2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928662" y="1285860"/>
          <a:ext cx="785818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Информированность об отдельных мероприятиях кампании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Информированность от отдельных мероприятиях – это доля той группы, которая правильно идентифицировала основной слоган кампании.</a:t>
            </a:r>
          </a:p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Рекламная кампания и создание телефона доверия лидируют в списке известности проводившихся мероприятий.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5.3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285852" y="1000108"/>
          <a:ext cx="771530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Запоминаемость роликов: «</a:t>
            </a:r>
            <a:r>
              <a:rPr lang="ru-RU" sz="2400" dirty="0" smtClean="0">
                <a:solidFill>
                  <a:srgbClr val="000000"/>
                </a:solidFill>
              </a:rPr>
              <a:t>Девочка»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3786190"/>
            <a:ext cx="2500305" cy="195421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Доля запомнивших ролик равна примерно 30% от всей совокупности информированных о кампании.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5.4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357430"/>
            <a:ext cx="2220595" cy="13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/>
        </p:nvGraphicFramePr>
        <p:xfrm>
          <a:off x="3643306" y="1357298"/>
          <a:ext cx="478634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Запоминаемость роликов: «Мальчик»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3214686"/>
            <a:ext cx="1928801" cy="252571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Уровень известности данного ролика наивысший. Его запомнили примерно треть мужчин и половина женщин.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5.5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428736"/>
            <a:ext cx="2220595" cy="14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/>
        </p:nvGraphicFramePr>
        <p:xfrm>
          <a:off x="3214678" y="1285860"/>
          <a:ext cx="542928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000100" y="3357562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Запоминаемость роликов: «Роженица»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62" y="3286124"/>
            <a:ext cx="2500330" cy="64294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Данный ролик запомнило наименьшее число респондентов, информированных о кампании.</a:t>
            </a:r>
            <a:endParaRPr lang="ru-RU" sz="14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5.6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500174"/>
            <a:ext cx="2500330" cy="16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/>
        </p:nvGraphicFramePr>
        <p:xfrm>
          <a:off x="3643306" y="1214422"/>
          <a:ext cx="5010009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Эффект кампании: впечатление, которое она произвела 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2976" y="5072074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2925" lvl="3" indent="-180975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Более четверти опрошенных признались, что кампания оказала на них ощутимое влияние – заставила задуматься, что-то изменить в своих взглядах.</a:t>
            </a:r>
          </a:p>
          <a:p>
            <a:pPr marL="542925" lvl="3" indent="-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Наибольшее влияние она оказала на женщин, респондентов с высшим образованием, родителей, имеющих детей несовершеннолетнего возраста.</a:t>
            </a:r>
            <a:endParaRPr lang="ru-RU" sz="1100" dirty="0" smtClean="0"/>
          </a:p>
        </p:txBody>
      </p:sp>
      <p:pic>
        <p:nvPicPr>
          <p:cNvPr id="14341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15008" y="68263"/>
            <a:ext cx="14430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5.7</a:t>
            </a:r>
            <a:endParaRPr lang="ru-RU" sz="44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4347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57224" y="1714488"/>
          <a:ext cx="8143929" cy="313741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17726"/>
                <a:gridCol w="661287"/>
                <a:gridCol w="661287"/>
                <a:gridCol w="656400"/>
                <a:gridCol w="656400"/>
                <a:gridCol w="659658"/>
                <a:gridCol w="659658"/>
                <a:gridCol w="656400"/>
                <a:gridCol w="599394"/>
                <a:gridCol w="658030"/>
                <a:gridCol w="457689"/>
              </a:tblGrid>
              <a:tr h="25877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/>
                        <a:t>В целом</a:t>
                      </a:r>
                      <a:endParaRPr lang="ru-RU" sz="18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/>
                        <a:t>Пол</a:t>
                      </a:r>
                      <a:endParaRPr lang="ru-RU" sz="18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/>
                        <a:t>Образование</a:t>
                      </a:r>
                      <a:endParaRPr lang="ru-RU" sz="18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/>
                        <a:t>Уровень жизни</a:t>
                      </a:r>
                      <a:endParaRPr lang="ru-RU" sz="18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/>
                        <a:t>Наличие детей</a:t>
                      </a:r>
                      <a:endParaRPr lang="ru-RU" sz="18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Мужской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Женский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Среднее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Высшее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Бедные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Средние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Обеспеченные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Да, есть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Нет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b"/>
                </a:tc>
              </a:tr>
              <a:tr h="5216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Заставила задуматься, что-то изменить в своих взглядах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28,4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19,9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34,7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27,2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33,6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19,1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29,5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28,3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33,2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21,5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</a:tr>
              <a:tr h="347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Запомнилась, но никак не повлияла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20,1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19,6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20,4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20,2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19,3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17,6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20,5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17,4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18,3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22,5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</a:tr>
              <a:tr h="347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Что-то осталось в памяти, но ничего конкретного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12,5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14,0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11,4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11,6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16,8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10,3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12,2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23,9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13,1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</a:tr>
              <a:tr h="5216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Не оставила никаких воспоминаний или впечатлений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7,8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9,1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6,9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7,7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8,4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11,8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6,7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13,0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6,4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9,8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</a:tr>
              <a:tr h="2587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Затрудняюсь ответить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31,2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37,4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26,5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33,3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21,8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41,2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31,2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17,4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29,9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33,1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</a:tr>
              <a:tr h="347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100,0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100,0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100,0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100,0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100,0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100,0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100,0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100,0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100,0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100,0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35" marR="6723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00063"/>
            <a:ext cx="8229600" cy="78581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Заключение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928670"/>
            <a:ext cx="8229600" cy="39544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Tx/>
              <a:buNone/>
            </a:pPr>
            <a:r>
              <a:rPr lang="ru-RU" sz="1600" i="1" u="sng" dirty="0" smtClean="0"/>
              <a:t>Один из главных выводов, который позволяет сделать исследование, заключается в том, что российская культура отношений между детьми и родителями внутренне противоречива. </a:t>
            </a:r>
            <a:r>
              <a:rPr lang="ru-RU" sz="1600" i="1" dirty="0" smtClean="0"/>
              <a:t>В ней причудливо сочетаются элементы патриархального прошлого, заключенного в попытках родителей утвердить безусловное первенство над ребенком, добиться его безоговорочного послушания,  и элементы модерна, ориентированного на индивидуализм, </a:t>
            </a:r>
            <a:r>
              <a:rPr lang="ru-RU" sz="1600" i="1" dirty="0" smtClean="0"/>
              <a:t>рефлексирующее</a:t>
            </a:r>
            <a:r>
              <a:rPr lang="ru-RU" sz="1600" i="1" dirty="0" smtClean="0"/>
              <a:t> поведение, признание за другим права быть таким, какой он есть и каким хотел бы быть. </a:t>
            </a:r>
            <a:endParaRPr lang="ru-RU" sz="1600" i="1" dirty="0" smtClean="0"/>
          </a:p>
          <a:p>
            <a:pPr marL="0" indent="0" algn="just">
              <a:buFontTx/>
              <a:buNone/>
            </a:pPr>
            <a:r>
              <a:rPr lang="ru-RU" sz="1600" i="1" u="sng" dirty="0" smtClean="0"/>
              <a:t>В </a:t>
            </a:r>
            <a:r>
              <a:rPr lang="ru-RU" sz="1600" i="1" u="sng" dirty="0" smtClean="0"/>
              <a:t>российской культуре все более выраженным становится материнское начало, отцовское же все слабее,  оно все менее эффективно осуществляет функцию утверждения нормативных порядков</a:t>
            </a:r>
            <a:r>
              <a:rPr lang="ru-RU" sz="1600" i="1" dirty="0" smtClean="0"/>
              <a:t>. Парадоксальным является результат, согласно которому уже не столько отец, сколько мать реализует практики  насилия над ребенком, не столько малообеспеченные слои прибегают к насилию во имя контроля над ребенком, сколько вполне благополучные родители.  Влияние школы ослабевает, и на этом фоне родители ищут варианты, при которых они могут сохранить влияние над детьми, ориентировать их на достижение успеха во все более конкурентом мире. </a:t>
            </a:r>
            <a:endParaRPr lang="ru-RU" sz="1600" i="1" dirty="0" smtClean="0"/>
          </a:p>
          <a:p>
            <a:pPr marL="0" indent="0" algn="just">
              <a:buFontTx/>
              <a:buNone/>
            </a:pPr>
            <a:r>
              <a:rPr lang="ru-RU" sz="1600" i="1" u="sng" dirty="0" smtClean="0"/>
              <a:t>Информационная </a:t>
            </a:r>
            <a:r>
              <a:rPr lang="ru-RU" sz="1600" i="1" u="sng" dirty="0" smtClean="0"/>
              <a:t>кампания, развернутая Фондом поддержки детей, находящихся  в трудной жизненной ситуации, помогала и в дальнейшем будет помогать российским семьям находить варианты решения упомянутых  проблем, свободные от насилия</a:t>
            </a:r>
            <a:r>
              <a:rPr lang="ru-RU" sz="2000" i="1" u="sng" dirty="0" smtClean="0"/>
              <a:t>.</a:t>
            </a:r>
            <a:endParaRPr lang="ru-RU" sz="2000" i="1" u="sng" dirty="0" smtClean="0"/>
          </a:p>
        </p:txBody>
      </p:sp>
      <p:pic>
        <p:nvPicPr>
          <p:cNvPr id="38917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215188" y="0"/>
            <a:ext cx="1189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6.0</a:t>
            </a:r>
            <a:endParaRPr lang="ru-RU" sz="4400" dirty="0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8923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785813"/>
            <a:ext cx="6832600" cy="6604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800" dirty="0" smtClean="0">
                <a:solidFill>
                  <a:srgbClr val="000000"/>
                </a:solidFill>
              </a:rPr>
              <a:t>Определение насилия: область противоречивых мнений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6350" y="5000625"/>
            <a:ext cx="6953250" cy="90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  <a:buFontTx/>
              <a:buNone/>
            </a:pPr>
            <a:endParaRPr lang="ru-RU" sz="16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  <a:buFontTx/>
              <a:buNone/>
            </a:pPr>
            <a:r>
              <a:rPr lang="ru-RU" sz="1600" b="1" dirty="0" smtClean="0">
                <a:solidFill>
                  <a:srgbClr val="529900"/>
                </a:solidFill>
              </a:rPr>
              <a:t>&gt;</a:t>
            </a:r>
            <a:r>
              <a:rPr lang="ru-RU" sz="1600" dirty="0" smtClean="0">
                <a:solidFill>
                  <a:srgbClr val="000000"/>
                </a:solidFill>
              </a:rPr>
              <a:t>	По некоторым пунктам население расходится во мнениях: часть считает это </a:t>
            </a:r>
            <a:r>
              <a:rPr lang="ru-RU" sz="1600" dirty="0" smtClean="0">
                <a:solidFill>
                  <a:srgbClr val="000000"/>
                </a:solidFill>
              </a:rPr>
              <a:t>насилием, а </a:t>
            </a:r>
            <a:r>
              <a:rPr lang="ru-RU" sz="1600" dirty="0" smtClean="0">
                <a:solidFill>
                  <a:srgbClr val="000000"/>
                </a:solidFill>
              </a:rPr>
              <a:t>часть нет.</a:t>
            </a:r>
          </a:p>
        </p:txBody>
      </p:sp>
      <p:pic>
        <p:nvPicPr>
          <p:cNvPr id="4100" name="Picture 4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>
                <a:solidFill>
                  <a:srgbClr val="8CC841"/>
                </a:solidFill>
              </a:rPr>
              <a:t>1.1</a:t>
            </a:r>
            <a:endParaRPr lang="ru-RU" sz="4400" dirty="0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106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71604" y="1928802"/>
          <a:ext cx="6858048" cy="308611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32608"/>
                <a:gridCol w="934182"/>
                <a:gridCol w="1045629"/>
                <a:gridCol w="1045629"/>
              </a:tblGrid>
              <a:tr h="514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В целом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Мужской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Женский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4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Дать подзатыльник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55,3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53,1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57,4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4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Запереть на время одного в комнате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54,7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52,4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56,9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4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Заставить посещать занятия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53,4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52,3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54,5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4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Заставить делать физические упражнения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50,6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50,1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51,1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4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Отказ разговаривать, общаться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44,0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41,9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46,2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785813"/>
            <a:ext cx="6832600" cy="6604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800" dirty="0" smtClean="0">
                <a:solidFill>
                  <a:srgbClr val="000000"/>
                </a:solidFill>
              </a:rPr>
              <a:t>Определение насилия: область несогласия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6350" y="5000625"/>
            <a:ext cx="6953250" cy="90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  <a:buFontTx/>
              <a:buNone/>
            </a:pPr>
            <a:endParaRPr lang="ru-RU" sz="16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  <a:buFontTx/>
              <a:buNone/>
            </a:pPr>
            <a:r>
              <a:rPr lang="ru-RU" sz="1600" b="1" dirty="0" smtClean="0">
                <a:solidFill>
                  <a:srgbClr val="529900"/>
                </a:solidFill>
              </a:rPr>
              <a:t>&gt;</a:t>
            </a:r>
            <a:r>
              <a:rPr lang="ru-RU" sz="1600" dirty="0" smtClean="0">
                <a:solidFill>
                  <a:srgbClr val="000000"/>
                </a:solidFill>
              </a:rPr>
              <a:t>	Некоторые формы воздействия, даже физического, население насилием не считает.</a:t>
            </a:r>
          </a:p>
        </p:txBody>
      </p:sp>
      <p:pic>
        <p:nvPicPr>
          <p:cNvPr id="4100" name="Picture 4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>
                <a:solidFill>
                  <a:srgbClr val="8CC841"/>
                </a:solidFill>
              </a:rPr>
              <a:t>1.1</a:t>
            </a:r>
            <a:endParaRPr lang="ru-RU" sz="4400" dirty="0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106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357290" y="1928802"/>
          <a:ext cx="7143802" cy="286894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992301"/>
                <a:gridCol w="973107"/>
                <a:gridCol w="1089197"/>
                <a:gridCol w="1089197"/>
              </a:tblGrid>
              <a:tr h="47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 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В целом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Мужской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Женский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Выругать бранным словом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40,2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39,2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41,3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Шлепнуть ниже пояса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34,6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35,0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34,3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Отказ в помощи в уроках, других делах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33,0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30,2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35,7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Заставить мыть посуду, убирать квартиру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25,3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25,6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25,0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Запретить встречаться с друзьями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22,4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22,9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/>
                        <a:t>21,9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785813"/>
            <a:ext cx="6832600" cy="6604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800" b="1" dirty="0" smtClean="0">
                <a:solidFill>
                  <a:srgbClr val="000000"/>
                </a:solidFill>
              </a:rPr>
              <a:t>Эксперты о насилии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6350" y="5000625"/>
            <a:ext cx="6953250" cy="90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  <a:buFontTx/>
              <a:buNone/>
            </a:pPr>
            <a:endParaRPr lang="ru-RU" sz="16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  <a:buFontTx/>
              <a:buNone/>
            </a:pPr>
            <a:r>
              <a:rPr lang="ru-RU" sz="1600" b="1" dirty="0" smtClean="0">
                <a:solidFill>
                  <a:srgbClr val="529900"/>
                </a:solidFill>
              </a:rPr>
              <a:t>&gt;</a:t>
            </a:r>
            <a:r>
              <a:rPr lang="ru-RU" sz="1600" dirty="0" smtClean="0">
                <a:solidFill>
                  <a:srgbClr val="000000"/>
                </a:solidFill>
              </a:rPr>
              <a:t>	Полного согласия относительно того, что считать насилием нет и в среде экспертов. Две группы экспертов существенно расходятся в том, что считать насилием.</a:t>
            </a:r>
          </a:p>
        </p:txBody>
      </p:sp>
      <p:pic>
        <p:nvPicPr>
          <p:cNvPr id="4100" name="Picture 4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>
                <a:solidFill>
                  <a:srgbClr val="8CC841"/>
                </a:solidFill>
              </a:rPr>
              <a:t>1.1</a:t>
            </a:r>
            <a:endParaRPr lang="ru-RU" sz="4400" dirty="0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106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1857356" y="1928802"/>
            <a:ext cx="3071834" cy="33575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Насилием является любое физическое воздействие на ребенка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429256" y="2571744"/>
            <a:ext cx="2714644" cy="26432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Насилием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 становится любое наказание, исполненное без любви к ребенку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1357298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Точка зрения 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8" y="2000240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Точка зрения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1928813"/>
            <a:ext cx="6781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dirty="0" smtClean="0">
                <a:solidFill>
                  <a:srgbClr val="8CC841"/>
                </a:solidFill>
              </a:rPr>
              <a:t>Родительская семья</a:t>
            </a:r>
            <a:endParaRPr lang="ru-RU" baseline="30000" dirty="0" smtClean="0">
              <a:solidFill>
                <a:srgbClr val="8CC841"/>
              </a:solidFill>
            </a:endParaRPr>
          </a:p>
        </p:txBody>
      </p:sp>
      <p:pic>
        <p:nvPicPr>
          <p:cNvPr id="9219" name="Picture 4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>
                <a:solidFill>
                  <a:srgbClr val="8CC841"/>
                </a:solidFill>
              </a:rPr>
              <a:t>2.0</a:t>
            </a:r>
            <a:endParaRPr lang="ru-RU" sz="4400" dirty="0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9225" name="Picture 12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1"/>
          <p:cNvSpPr>
            <a:spLocks noChangeArrowheads="1"/>
          </p:cNvSpPr>
          <p:nvPr/>
        </p:nvSpPr>
        <p:spPr bwMode="auto">
          <a:xfrm>
            <a:off x="1671638" y="4830763"/>
            <a:ext cx="2763837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714375"/>
            <a:ext cx="6715125" cy="558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rgbClr val="000000"/>
                </a:solidFill>
              </a:rPr>
              <a:t>Структура родительской семьи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5143500"/>
            <a:ext cx="7391400" cy="59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180975" eaLnBrk="1" hangingPunct="1">
              <a:lnSpc>
                <a:spcPts val="2000"/>
              </a:lnSpc>
              <a:spcBef>
                <a:spcPct val="0"/>
              </a:spcBef>
              <a:spcAft>
                <a:spcPts val="2200"/>
              </a:spcAft>
              <a:buClr>
                <a:srgbClr val="519A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В категории малообеспеченных граждан заметно больше, чем в других категориях выходцев из неполных семей,  а также из семей родителей со средним образованием.</a:t>
            </a:r>
            <a:endParaRPr lang="ru-RU" sz="1400" dirty="0" smtClean="0"/>
          </a:p>
        </p:txBody>
      </p:sp>
      <p:pic>
        <p:nvPicPr>
          <p:cNvPr id="13317" name="Picture 5" descr="le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7016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logo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7200900" y="219075"/>
            <a:ext cx="1588" cy="434975"/>
          </a:xfrm>
          <a:prstGeom prst="line">
            <a:avLst/>
          </a:prstGeom>
          <a:noFill/>
          <a:ln w="25400">
            <a:solidFill>
              <a:srgbClr val="8CC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969000" y="68263"/>
            <a:ext cx="1189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dirty="0" smtClean="0">
                <a:solidFill>
                  <a:srgbClr val="8CC841"/>
                </a:solidFill>
              </a:rPr>
              <a:t>2.1</a:t>
            </a:r>
            <a:endParaRPr lang="ru-RU" sz="4400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129463" y="6369050"/>
            <a:ext cx="1633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100" dirty="0">
                <a:solidFill>
                  <a:srgbClr val="519A00"/>
                </a:solidFill>
              </a:rPr>
              <a:t>www.fond-detyam.ru</a:t>
            </a:r>
            <a:endParaRPr lang="ru-RU" sz="1100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3323" name="Picture 11" descr="listok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21336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357290" y="1214422"/>
          <a:ext cx="7572428" cy="360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2248</Words>
  <Application>Microsoft Office PowerPoint</Application>
  <PresentationFormat>Экран (4:3)</PresentationFormat>
  <Paragraphs>618</Paragraphs>
  <Slides>48</Slides>
  <Notes>48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Blank Presentation</vt:lpstr>
      <vt:lpstr>Культура воспитания, поощрения и наказания детей в российских семьях</vt:lpstr>
      <vt:lpstr>Слайд 2</vt:lpstr>
      <vt:lpstr>Определение насилия</vt:lpstr>
      <vt:lpstr>Определение насилия: область согласия</vt:lpstr>
      <vt:lpstr>Определение насилия: область противоречивых мнений</vt:lpstr>
      <vt:lpstr>Определение насилия: область несогласия</vt:lpstr>
      <vt:lpstr>Эксперты о насилии</vt:lpstr>
      <vt:lpstr>Родительская семья</vt:lpstr>
      <vt:lpstr>Структура родительской семьи</vt:lpstr>
      <vt:lpstr>Характер отношений в родительской семье</vt:lpstr>
      <vt:lpstr>Отношения с матерью в зависимости от уровня обеспеченности семьи.</vt:lpstr>
      <vt:lpstr>Отношения с отцом в зависимости от уровня обеспеченности семьи</vt:lpstr>
      <vt:lpstr>Причины конфликтов в родительской семье</vt:lpstr>
      <vt:lpstr>Частота поощрений в родительской семье</vt:lpstr>
      <vt:lpstr>Частота наказаний в родительской семье</vt:lpstr>
      <vt:lpstr>Наказывали ли респондента в детстве физически?</vt:lpstr>
      <vt:lpstr>Частота физических наказаний  в зависимости от уровня обеспеченности родительской семьи</vt:lpstr>
      <vt:lpstr>Наиболее распространенные виды наказаний в родительской семье</vt:lpstr>
      <vt:lpstr>Собственная семья респондента</vt:lpstr>
      <vt:lpstr>Индекс совместных занятий (диапазон – от 0 до 100)</vt:lpstr>
      <vt:lpstr>Формы поощрения ребенка в собственной семье</vt:lpstr>
      <vt:lpstr>Частота использования физического наказания в собственной семье респондента</vt:lpstr>
      <vt:lpstr>Частота использования насилия за последние шесть месяцев</vt:lpstr>
      <vt:lpstr>Формы наказания детей в семье респондента</vt:lpstr>
      <vt:lpstr>Причины, побуждающие родителей наказывать ребенка</vt:lpstr>
      <vt:lpstr>Соответствие наказания тяжести совершенного проступка</vt:lpstr>
      <vt:lpstr>Как часто возникало чувство сожаления по поводу наказания ребенку?</vt:lpstr>
      <vt:lpstr>Чувство сожаления по поводу наказания ребенку: верующие и неверующие</vt:lpstr>
      <vt:lpstr>Приходилось ли просить прощения у ребенка за наказание?</vt:lpstr>
      <vt:lpstr>Воспитывает ребенка по сравнению с родителями</vt:lpstr>
      <vt:lpstr>Мнения опрошенных: наиболее эффективные способы воздействия на ребенка</vt:lpstr>
      <vt:lpstr>Мнение опрошенных: наименее эффективные способы воздействия на ребенка</vt:lpstr>
      <vt:lpstr>Эксперты об обстоятельствах, провоцирующих насилие</vt:lpstr>
      <vt:lpstr>Ценности, регулирующие наказание ребенка</vt:lpstr>
      <vt:lpstr>Отношение к физическому наказанию</vt:lpstr>
      <vt:lpstr>Предельный возраст физического наказания</vt:lpstr>
      <vt:lpstr>Согласие с утверждениями</vt:lpstr>
      <vt:lpstr>Эксперты о роли государства в предупреждении насилия</vt:lpstr>
      <vt:lpstr>Представления о наказании для родителя, жестокого обращающегося с ребенком</vt:lpstr>
      <vt:lpstr>Кампания против жестокого обращения с детьми</vt:lpstr>
      <vt:lpstr>Информированность о кампании</vt:lpstr>
      <vt:lpstr>Информированность об организации, проводящей кампанию</vt:lpstr>
      <vt:lpstr>Информированность об отдельных мероприятиях кампании</vt:lpstr>
      <vt:lpstr>Запоминаемость роликов: «Девочка»</vt:lpstr>
      <vt:lpstr>Запоминаемость роликов: «Мальчик»</vt:lpstr>
      <vt:lpstr>Запоминаемость роликов: «Роженица»</vt:lpstr>
      <vt:lpstr>Эффект кампании: впечатление, которое она произвела </vt:lpstr>
      <vt:lpstr>Заключение</vt:lpstr>
    </vt:vector>
  </TitlesOfParts>
  <Company>Test Tester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 ФОНДА  В РЕГИОНАХ</dc:title>
  <dc:creator>Test Tester</dc:creator>
  <cp:lastModifiedBy>Михаил</cp:lastModifiedBy>
  <cp:revision>89</cp:revision>
  <dcterms:created xsi:type="dcterms:W3CDTF">2009-05-19T06:20:57Z</dcterms:created>
  <dcterms:modified xsi:type="dcterms:W3CDTF">2011-07-28T09:01:30Z</dcterms:modified>
</cp:coreProperties>
</file>