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0" r:id="rId1"/>
  </p:sldMasterIdLst>
  <p:notesMasterIdLst>
    <p:notesMasterId r:id="rId14"/>
  </p:notesMasterIdLst>
  <p:sldIdLst>
    <p:sldId id="355" r:id="rId2"/>
    <p:sldId id="483" r:id="rId3"/>
    <p:sldId id="420" r:id="rId4"/>
    <p:sldId id="414" r:id="rId5"/>
    <p:sldId id="461" r:id="rId6"/>
    <p:sldId id="507" r:id="rId7"/>
    <p:sldId id="511" r:id="rId8"/>
    <p:sldId id="510" r:id="rId9"/>
    <p:sldId id="504" r:id="rId10"/>
    <p:sldId id="508" r:id="rId11"/>
    <p:sldId id="412" r:id="rId12"/>
    <p:sldId id="493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72" userDrawn="1">
          <p15:clr>
            <a:srgbClr val="A4A3A4"/>
          </p15:clr>
        </p15:guide>
        <p15:guide id="2" pos="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4DB"/>
    <a:srgbClr val="00CCFF"/>
    <a:srgbClr val="CCECFF"/>
    <a:srgbClr val="99CCFF"/>
    <a:srgbClr val="66FFFF"/>
    <a:srgbClr val="61B4D1"/>
    <a:srgbClr val="33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87186" autoAdjust="0"/>
  </p:normalViewPr>
  <p:slideViewPr>
    <p:cSldViewPr>
      <p:cViewPr varScale="1">
        <p:scale>
          <a:sx n="75" d="100"/>
          <a:sy n="75" d="100"/>
        </p:scale>
        <p:origin x="-1632" y="-102"/>
      </p:cViewPr>
      <p:guideLst>
        <p:guide orient="horz" pos="672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B8C90A9-6A11-4344-A1E7-2B64C51BC75F}" type="datetimeFigureOut">
              <a:rPr lang="ru-RU"/>
              <a:pPr>
                <a:defRPr/>
              </a:pPr>
              <a:t>03.07.2015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2E8EEC3-FEA3-4F4F-8E89-82D1BAFE8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78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06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9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63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25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37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0FFE7-714C-4521-96D3-509ABFB048F7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16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5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07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42F8-676F-4B8A-ABD9-BEA37EAE7C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6377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9844-C293-4C97-A5E2-10EF782798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86180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E446-477B-4495-B8B5-63E3028F11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32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9E22-C357-4D77-8C65-31F6204BA6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8434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23E5-641F-44DB-B7F3-6E8CFF4FCB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1359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C07AF-6C92-4314-BD9D-7C2A6FF21B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3160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527-4C36-4A81-BE9E-8817197041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802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2303-1406-4399-A61D-3705B30E2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0224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3529-A7BD-4B82-B2AE-DE3E2768B0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51037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85A6-050C-43AD-8357-752D209DA8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2774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BFC-F8BA-4520-AC46-1D64FF8235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9222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D63AB5-54C6-4DCC-8930-99DACEB2BA20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03.07.2015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19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1066800" y="5715000"/>
            <a:ext cx="7848600" cy="94548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66800" y="4956562"/>
            <a:ext cx="7848600" cy="94548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66800" y="3962400"/>
            <a:ext cx="7848600" cy="94548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66800" y="2971800"/>
            <a:ext cx="7848600" cy="94548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66800" y="2026315"/>
            <a:ext cx="7848600" cy="94548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66800" y="1143000"/>
            <a:ext cx="7848600" cy="88957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66800" y="152400"/>
            <a:ext cx="7848600" cy="931883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1199" y="6172200"/>
            <a:ext cx="2362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Дом учителя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81200" y="1369568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Управление дошкольного образования и воспитания Администрации города Ижевска</a:t>
            </a:r>
          </a:p>
        </p:txBody>
      </p:sp>
      <p:pic>
        <p:nvPicPr>
          <p:cNvPr id="1030" name="Picture 6" descr="http://orifl.ru/images/oriflame_izevsk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233867" y="1293368"/>
            <a:ext cx="596446" cy="71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81200" y="499646"/>
            <a:ext cx="6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Министерство образования и науки Удмуртской Республики</a:t>
            </a:r>
          </a:p>
        </p:txBody>
      </p:sp>
      <p:pic>
        <p:nvPicPr>
          <p:cNvPr id="1032" name="Picture 8" descr="http://abali.ru/wp-content/uploads/2013/01/gerb_udmurtii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35840" y="228600"/>
            <a:ext cx="779007" cy="7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81200" y="2290656"/>
            <a:ext cx="6472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Главное бюро медико-социальной экспертизы по Удмуртской Республике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81200" y="3177420"/>
            <a:ext cx="6627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Республиканский центр диагностики и консультирования Удмуртской Республики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81200" y="5292447"/>
            <a:ext cx="6161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Удмуртский государственный университет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81200" y="4114800"/>
            <a:ext cx="629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Институт повышения квалификации и переподготовки работников образования Удмуртской Республики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196" y="4082911"/>
            <a:ext cx="779004" cy="793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687" y="5029200"/>
            <a:ext cx="885825" cy="885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2252527"/>
            <a:ext cx="514458" cy="643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678" y="5950724"/>
            <a:ext cx="770751" cy="770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196" y="3179539"/>
            <a:ext cx="712652" cy="5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49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659813" cy="539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400" dirty="0" smtClean="0">
                <a:latin typeface="+mn-lt"/>
              </a:rPr>
              <a:t/>
            </a:r>
            <a:br>
              <a:rPr lang="ru-RU" sz="3400" dirty="0" smtClean="0">
                <a:latin typeface="+mn-lt"/>
              </a:rPr>
            </a:br>
            <a:r>
              <a:rPr lang="ru-RU" sz="4000" b="1" dirty="0" smtClean="0">
                <a:latin typeface="+mn-lt"/>
              </a:rPr>
              <a:t>Элементы доступной среды</a:t>
            </a:r>
            <a:endParaRPr lang="ru-RU" sz="40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01B558-E376-40D6-A7F0-FBAD7B2925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1748" name="Содержимое 2"/>
          <p:cNvSpPr>
            <a:spLocks noGrp="1"/>
          </p:cNvSpPr>
          <p:nvPr>
            <p:ph idx="1"/>
          </p:nvPr>
        </p:nvSpPr>
        <p:spPr>
          <a:xfrm>
            <a:off x="1752600" y="1125538"/>
            <a:ext cx="7283450" cy="52752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ru-RU" sz="3000" dirty="0" smtClean="0"/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</a:rPr>
              <a:t>Поручни,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</a:rPr>
              <a:t>Пандусы,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</a:rPr>
              <a:t>Средства ориентации,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</a:rPr>
              <a:t>Санитарные комнаты и санитарные узлы, оборудованные для инвалидов-колясочников,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</a:rPr>
              <a:t>Грузоподъемный лифт,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</a:rPr>
              <a:t>Опорные трости,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</a:rPr>
              <a:t>Коляски и др.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1200" y="4191000"/>
            <a:ext cx="6705600" cy="1828800"/>
          </a:xfrm>
        </p:spPr>
        <p:txBody>
          <a:bodyPr>
            <a:noAutofit/>
          </a:bodyPr>
          <a:lstStyle/>
          <a:p>
            <a:r>
              <a:rPr lang="ru-RU" sz="3600" b="1" i="1" dirty="0"/>
              <a:t>Мы живем так, как можем, 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>а </a:t>
            </a:r>
            <a:r>
              <a:rPr lang="ru-RU" sz="3600" b="1" i="1" dirty="0"/>
              <a:t>они живут так, 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>как </a:t>
            </a:r>
            <a:r>
              <a:rPr lang="ru-RU" sz="3600" b="1" i="1" dirty="0"/>
              <a:t>мы им поможем</a:t>
            </a:r>
            <a:endParaRPr lang="ru-RU" sz="3600" b="1" dirty="0"/>
          </a:p>
        </p:txBody>
      </p:sp>
      <p:pic>
        <p:nvPicPr>
          <p:cNvPr id="73730" name="Picture 2" descr="Поиск по тегу &quot;стол&quot; - Новая РостовМа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71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7400" y="1600200"/>
            <a:ext cx="66294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14400" y="3621155"/>
            <a:ext cx="77724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0" y="4764155"/>
            <a:ext cx="6553200" cy="8166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14400" y="2304066"/>
            <a:ext cx="7772400" cy="11071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07" y="2133600"/>
            <a:ext cx="1933575" cy="481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18715"/>
            <a:ext cx="1905000" cy="555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535555"/>
            <a:ext cx="1935362" cy="517277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66800" y="1417638"/>
            <a:ext cx="7543799" cy="1020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ts val="3400"/>
              </a:lnSpc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Приоритетные направления работы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6368" y="2514600"/>
            <a:ext cx="7543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Организация </a:t>
            </a:r>
            <a:r>
              <a:rPr lang="ru-RU" dirty="0"/>
              <a:t>работы школьного психолого-медико-педагогического консилиума. Организация работы по заключению договоров между образовательными организациями и ПМПК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62360" y="3950780"/>
            <a:ext cx="7776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Организация </a:t>
            </a:r>
            <a:r>
              <a:rPr lang="ru-RU" dirty="0"/>
              <a:t>дополнительного образования детей-инвалидов и детей с ограниченными возможностями здоровья: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86000" y="5699125"/>
            <a:ext cx="6553200" cy="8435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693" y="5470525"/>
            <a:ext cx="2085975" cy="54523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362200" y="4946762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открытие специальных (коррекционных) классов третьего вида для тотально слепых детей в школе № 53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62199" y="5881732"/>
            <a:ext cx="6552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организация </a:t>
            </a:r>
            <a:r>
              <a:rPr lang="ru-RU" dirty="0" err="1"/>
              <a:t>предпрофильной</a:t>
            </a:r>
            <a:r>
              <a:rPr lang="ru-RU" dirty="0"/>
              <a:t> подготовки и профессионального обучения в СКОУ VII и VIII вида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62360" y="1"/>
            <a:ext cx="7543799" cy="903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4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4399" y="721121"/>
            <a:ext cx="7745767" cy="843582"/>
          </a:xfrm>
          <a:prstGeom prst="roundRect">
            <a:avLst>
              <a:gd name="adj" fmla="val 32726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Повышение качества и доступности общего, дошкольного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и дополнительного образования для детей с особыми образовательными потребностями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776834" y="787468"/>
            <a:ext cx="609600" cy="615332"/>
          </a:xfrm>
          <a:prstGeom prst="donu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9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 flipH="1">
            <a:off x="1062359" y="0"/>
            <a:ext cx="8081640" cy="144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2800"/>
              </a:lnSpc>
              <a:spcAft>
                <a:spcPts val="0"/>
              </a:spcAft>
            </a:pP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</a:rPr>
              <a:t>Преемственность 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дошкольного и общего образования</a:t>
            </a:r>
          </a:p>
        </p:txBody>
      </p:sp>
      <p:pic>
        <p:nvPicPr>
          <p:cNvPr id="8194" name="Picture 2" descr="Английский для детей. Три месяца занятий со скидкой 75% от школы английского языка SkillSet!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4191000"/>
            <a:ext cx="2819400" cy="24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 Самаре начался прием заявлений в 1 класс Бебин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280" y="4191000"/>
            <a:ext cx="3211520" cy="24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оветы - i-helpu.ru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4201" y="4215774"/>
            <a:ext cx="2139008" cy="24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27393" y="2667000"/>
            <a:ext cx="7772400" cy="885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27393" y="1434706"/>
            <a:ext cx="7772400" cy="8383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64239"/>
            <a:ext cx="1933575" cy="4811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93" y="2464560"/>
            <a:ext cx="1905000" cy="55565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75353" y="1667226"/>
            <a:ext cx="802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Раннее выявление, диагностика </a:t>
            </a:r>
            <a:r>
              <a:rPr lang="ru-RU" dirty="0"/>
              <a:t>и </a:t>
            </a:r>
            <a:r>
              <a:rPr lang="ru-RU" dirty="0" smtClean="0"/>
              <a:t>обследование </a:t>
            </a:r>
            <a:r>
              <a:rPr lang="ru-RU" dirty="0"/>
              <a:t>детей, нуждающихся в специальных условиях обучения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75353" y="2996625"/>
            <a:ext cx="7776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Преемственность </a:t>
            </a:r>
            <a:r>
              <a:rPr lang="ru-RU" dirty="0"/>
              <a:t>в содержании коррекционной работы и социализации детей с нарушением интеллекта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6178" y="4045132"/>
            <a:ext cx="6085622" cy="1458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7160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404078" y="980585"/>
            <a:ext cx="5942649" cy="3217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658764" y="1730441"/>
            <a:ext cx="6840364" cy="1085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658764" y="582704"/>
            <a:ext cx="6934200" cy="7888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91964" y="430305"/>
            <a:ext cx="1734964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494547" y="1914111"/>
            <a:ext cx="6359872" cy="2124489"/>
          </a:xfrm>
          <a:prstGeom prst="rect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ts val="1800"/>
              </a:lnSpc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Полноценная реализация прав детей с особыми образовательными потребностями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возможна при условии: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494547" y="459426"/>
            <a:ext cx="6359872" cy="1219200"/>
          </a:xfrm>
          <a:prstGeom prst="rect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ts val="1800"/>
              </a:lnSpc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Обеспечение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гарантий доступности и равных возможностей получения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качественного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образования всех уровней с целью оптимальной социальной адаптации и интеграции в общество</a:t>
            </a:r>
          </a:p>
        </p:txBody>
      </p:sp>
      <p:sp>
        <p:nvSpPr>
          <p:cNvPr id="31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Рисунок 35" descr="image_big-310x3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679" y="576896"/>
            <a:ext cx="1540685" cy="154068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727679" y="4339951"/>
            <a:ext cx="8438856" cy="1415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667000" y="2667000"/>
            <a:ext cx="636457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принятия грамотных управленческих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решений</a:t>
            </a:r>
          </a:p>
          <a:p>
            <a:pPr marL="285750" indent="-285750">
              <a:lnSpc>
                <a:spcPts val="1800"/>
              </a:lnSpc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организации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коррекционной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помощи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ts val="1800"/>
              </a:lnSpc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построения индивидуальных образовательных маршрутов </a:t>
            </a:r>
          </a:p>
          <a:p>
            <a:pPr marL="285750" indent="-285750">
              <a:lnSpc>
                <a:spcPts val="1800"/>
              </a:lnSpc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вовлечения родительской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общественности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2" name="Picture 8" descr="Общество - Новости Ульяновска &quot;Медиа73&quot; - Part 1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06" y="4481475"/>
            <a:ext cx="3738241" cy="23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Образование в городе Губкин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1526" y="4481475"/>
            <a:ext cx="3584274" cy="23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06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Профессиональная подготовка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990600"/>
            <a:ext cx="4419600" cy="2913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16274"/>
            <a:ext cx="4409440" cy="2941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3891403" cy="2913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3916274"/>
            <a:ext cx="3916803" cy="29417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7200" y="3317011"/>
            <a:ext cx="8722483" cy="1155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66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382000" cy="792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Специальности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1752600" y="1125539"/>
            <a:ext cx="6172200" cy="405606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  <a:cs typeface="Times New Roman" pitchFamily="18" charset="0"/>
              </a:rPr>
              <a:t>Мастер отделочных дел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  <a:cs typeface="Times New Roman" pitchFamily="18" charset="0"/>
              </a:rPr>
              <a:t>Швея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  <a:cs typeface="Times New Roman" pitchFamily="18" charset="0"/>
              </a:rPr>
              <a:t>Плотник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  <a:cs typeface="Times New Roman" pitchFamily="18" charset="0"/>
              </a:rPr>
              <a:t>Садовник 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  <a:cs typeface="Times New Roman" pitchFamily="18" charset="0"/>
              </a:rPr>
              <a:t>Столяр-сборщик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  <a:cs typeface="Times New Roman" pitchFamily="18" charset="0"/>
              </a:rPr>
              <a:t>Портной легкой женской одежды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  <a:cs typeface="Times New Roman" pitchFamily="18" charset="0"/>
              </a:rPr>
              <a:t>Скорняк</a:t>
            </a:r>
          </a:p>
          <a:p>
            <a:pPr>
              <a:defRPr/>
            </a:pPr>
            <a:r>
              <a:rPr lang="ru-RU" sz="3000" dirty="0" smtClean="0">
                <a:solidFill>
                  <a:schemeClr val="accent4"/>
                </a:solidFill>
                <a:cs typeface="Times New Roman" pitchFamily="18" charset="0"/>
              </a:rPr>
              <a:t>Вязальщица трикотажных изделий</a:t>
            </a:r>
          </a:p>
        </p:txBody>
      </p:sp>
      <p:pic>
        <p:nvPicPr>
          <p:cNvPr id="4" name="Picture 3" descr="D:\труд\PICT4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800600"/>
            <a:ext cx="2435038" cy="182627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D:\DCIM\труд\PICT4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520" y="5142110"/>
            <a:ext cx="201622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D:\DCIM\труд\PICT4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902547" y="1250853"/>
            <a:ext cx="2168307" cy="1800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D:\DCIM\труд\PICT46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5083876"/>
            <a:ext cx="2101466" cy="1628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D:\Трудовое обучение\PICT40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953000"/>
            <a:ext cx="2229023" cy="1671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52812" y="4114800"/>
            <a:ext cx="2109788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2681485"/>
            <a:ext cx="3657600" cy="364311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Победитель - </a:t>
            </a:r>
            <a:r>
              <a:rPr lang="ru-RU" sz="2400" b="1" dirty="0" err="1"/>
              <a:t>Сираев</a:t>
            </a:r>
            <a:r>
              <a:rPr lang="ru-RU" sz="2400" b="1" dirty="0"/>
              <a:t> </a:t>
            </a:r>
            <a:r>
              <a:rPr lang="ru-RU" sz="2400" dirty="0" err="1"/>
              <a:t>Наил</a:t>
            </a:r>
            <a:r>
              <a:rPr lang="ru-RU" sz="2400" dirty="0"/>
              <a:t> </a:t>
            </a:r>
            <a:r>
              <a:rPr lang="ru-RU" sz="2400" dirty="0" err="1"/>
              <a:t>Рафикович</a:t>
            </a:r>
            <a:r>
              <a:rPr lang="ru-RU" sz="2400" dirty="0"/>
              <a:t>, директор </a:t>
            </a:r>
            <a:br>
              <a:rPr lang="ru-RU" sz="2400" dirty="0"/>
            </a:br>
            <a:r>
              <a:rPr lang="ru-RU" sz="2400" dirty="0"/>
              <a:t>МКСКОУ «Школа - интернат № </a:t>
            </a:r>
            <a:r>
              <a:rPr lang="ru-RU" sz="2400" dirty="0" smtClean="0"/>
              <a:t>15»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4" descr="http://konkurs.direktor.ru/images/top_of_page/logo_mainpag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257036"/>
            <a:ext cx="32480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&amp;Ncy;&amp;icy;&amp;kcy; &amp;Rcy;&amp;ocy;&amp;mcy;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340995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227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848600" cy="1524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Лауреаты всероссийского конкурса «Лучшее коррекционное образовательное учреждение – 2015»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600200" y="1981200"/>
            <a:ext cx="7467600" cy="46482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МКС(К)ОУ  VII вида № 47. </a:t>
            </a:r>
          </a:p>
          <a:p>
            <a:pPr indent="9525">
              <a:buNone/>
            </a:pPr>
            <a:r>
              <a:rPr lang="ru-RU" sz="2800" dirty="0" smtClean="0"/>
              <a:t>Руководитель - Лапина Галина Николаевна, </a:t>
            </a:r>
          </a:p>
          <a:p>
            <a:r>
              <a:rPr lang="ru-RU" sz="2800" dirty="0" smtClean="0"/>
              <a:t>МКС(К)ОУ  VII вида №39. </a:t>
            </a:r>
          </a:p>
          <a:p>
            <a:pPr indent="9525">
              <a:buNone/>
            </a:pPr>
            <a:r>
              <a:rPr lang="ru-RU" sz="2800" dirty="0" smtClean="0"/>
              <a:t>Руководитель - </a:t>
            </a:r>
            <a:r>
              <a:rPr lang="ru-RU" sz="2800" dirty="0" err="1" smtClean="0"/>
              <a:t>Стерхова</a:t>
            </a:r>
            <a:r>
              <a:rPr lang="ru-RU" sz="2800" dirty="0" smtClean="0"/>
              <a:t> Яна Александровна,</a:t>
            </a:r>
          </a:p>
          <a:p>
            <a:r>
              <a:rPr lang="ru-RU" sz="2800" dirty="0" smtClean="0"/>
              <a:t>МКС(К)ОУ VIII вида №75. </a:t>
            </a:r>
          </a:p>
          <a:p>
            <a:pPr indent="9525">
              <a:buNone/>
            </a:pPr>
            <a:r>
              <a:rPr lang="ru-RU" sz="2800" dirty="0" smtClean="0"/>
              <a:t>Руководитель - </a:t>
            </a:r>
            <a:r>
              <a:rPr lang="ru-RU" sz="2800" dirty="0" err="1" smtClean="0"/>
              <a:t>Жуйкова</a:t>
            </a:r>
            <a:r>
              <a:rPr lang="ru-RU" sz="2800" dirty="0" smtClean="0"/>
              <a:t> Валентина Владимировна</a:t>
            </a:r>
          </a:p>
          <a:p>
            <a:r>
              <a:rPr lang="ru-RU" sz="2800" dirty="0" smtClean="0"/>
              <a:t>МКС(К)ОУ VII вида №23. </a:t>
            </a:r>
          </a:p>
          <a:p>
            <a:pPr indent="9525">
              <a:buNone/>
            </a:pPr>
            <a:r>
              <a:rPr lang="ru-RU" sz="2800" dirty="0" smtClean="0"/>
              <a:t>Руководитель - </a:t>
            </a:r>
            <a:r>
              <a:rPr lang="ru-RU" sz="2800" dirty="0" err="1" smtClean="0"/>
              <a:t>Коротаева</a:t>
            </a:r>
            <a:r>
              <a:rPr lang="ru-RU" sz="2800" dirty="0" smtClean="0"/>
              <a:t> Софья Александровна.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МБОУ СОШ 20 - Доступная сред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788066"/>
            <a:ext cx="4876800" cy="25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 flipH="1">
            <a:off x="1676399" y="0"/>
            <a:ext cx="7467599" cy="144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4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Реализации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программы 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 fontAlgn="auto">
              <a:lnSpc>
                <a:spcPts val="34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Доступная среда»</a:t>
            </a:r>
          </a:p>
        </p:txBody>
      </p:sp>
      <p:pic>
        <p:nvPicPr>
          <p:cNvPr id="6152" name="Picture 8" descr="200 миллионов рублей на создание доступной среды для инвалидов Котлас Инфо, городской порта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267199"/>
            <a:ext cx="3556000" cy="246184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Северск в тренде: как быть лучшим в профилактике социального сиротства РИА Новости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3143149"/>
            <a:ext cx="3244905" cy="215786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Архив новостей КС(К)ОУ &quot;Цивильская специальная (коррекционная) общеобразовательная школа-интернат 2&quot; Минобразования Чувашии / По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519" y="5029200"/>
            <a:ext cx="2523448" cy="1750009"/>
          </a:xfrm>
          <a:prstGeom prst="round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тр. 18 - 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519" y="1465789"/>
            <a:ext cx="3310281" cy="1989277"/>
          </a:xfrm>
          <a:prstGeom prst="round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srgbClr val="002060"/>
                </a:solidFill>
              </a:rPr>
              <a:pPr/>
              <a:t>9</a:t>
            </a:fld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441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4004</TotalTime>
  <Words>328</Words>
  <Application>Microsoft Office PowerPoint</Application>
  <PresentationFormat>Экран (4:3)</PresentationFormat>
  <Paragraphs>76</Paragraphs>
  <Slides>12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1_Тема Office</vt:lpstr>
      <vt:lpstr>Презентация PowerPoint</vt:lpstr>
      <vt:lpstr>Приоритетные направления работы</vt:lpstr>
      <vt:lpstr>Презентация PowerPoint</vt:lpstr>
      <vt:lpstr>Презентация PowerPoint</vt:lpstr>
      <vt:lpstr>Профессиональная подготовка</vt:lpstr>
      <vt:lpstr> Специальности </vt:lpstr>
      <vt:lpstr>Победитель - Сираев Наил Рафикович, директор  МКСКОУ «Школа - интернат № 15»</vt:lpstr>
      <vt:lpstr>Лауреаты всероссийского конкурса «Лучшее коррекционное образовательное учреждение – 2015»</vt:lpstr>
      <vt:lpstr>Презентация PowerPoint</vt:lpstr>
      <vt:lpstr> Элементы доступной среды</vt:lpstr>
      <vt:lpstr>Мы живем так, как можем,  а они живут так,  как мы им поможем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petrova</dc:creator>
  <cp:lastModifiedBy>zemlyakova_eu</cp:lastModifiedBy>
  <cp:revision>415</cp:revision>
  <cp:lastPrinted>1601-01-01T00:00:00Z</cp:lastPrinted>
  <dcterms:created xsi:type="dcterms:W3CDTF">1601-01-01T00:00:00Z</dcterms:created>
  <dcterms:modified xsi:type="dcterms:W3CDTF">2015-07-03T07:20:03Z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